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7" r:id="rId2"/>
    <p:sldId id="258" r:id="rId3"/>
    <p:sldId id="287" r:id="rId4"/>
    <p:sldId id="286" r:id="rId5"/>
    <p:sldId id="291" r:id="rId6"/>
    <p:sldId id="261" r:id="rId7"/>
    <p:sldId id="262" r:id="rId8"/>
    <p:sldId id="292" r:id="rId9"/>
    <p:sldId id="265" r:id="rId10"/>
    <p:sldId id="266" r:id="rId11"/>
    <p:sldId id="267" r:id="rId12"/>
    <p:sldId id="268" r:id="rId13"/>
    <p:sldId id="270" r:id="rId14"/>
    <p:sldId id="271" r:id="rId15"/>
    <p:sldId id="272" r:id="rId16"/>
    <p:sldId id="273" r:id="rId17"/>
    <p:sldId id="274" r:id="rId18"/>
    <p:sldId id="275" r:id="rId19"/>
    <p:sldId id="276" r:id="rId20"/>
    <p:sldId id="278" r:id="rId21"/>
    <p:sldId id="290" r:id="rId22"/>
    <p:sldId id="289" r:id="rId23"/>
    <p:sldId id="281" r:id="rId24"/>
    <p:sldId id="282" r:id="rId25"/>
    <p:sldId id="283" r:id="rId26"/>
    <p:sldId id="288"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5" d="100"/>
          <a:sy n="95" d="100"/>
        </p:scale>
        <p:origin x="-120" y="-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8A7ABC-4F0C-4A4A-94B5-615918E4DD60}" type="datetimeFigureOut">
              <a:rPr lang="tr-TR" smtClean="0"/>
              <a:pPr/>
              <a:t>13.04.2016</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637654-ABC5-4CA9-AE67-83EF6728DDB4}" type="slidenum">
              <a:rPr lang="tr-TR" smtClean="0"/>
              <a:pPr/>
              <a:t>‹#›</a:t>
            </a:fld>
            <a:endParaRPr lang="tr-TR"/>
          </a:p>
        </p:txBody>
      </p:sp>
    </p:spTree>
    <p:extLst>
      <p:ext uri="{BB962C8B-B14F-4D97-AF65-F5344CB8AC3E}">
        <p14:creationId xmlns:p14="http://schemas.microsoft.com/office/powerpoint/2010/main" xmlns="" val="4242727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B593D3-2C18-490B-A525-3EB5FB2B6920}" type="slidenum">
              <a:rPr lang="tr-TR"/>
              <a:pPr/>
              <a:t>3</a:t>
            </a:fld>
            <a:endParaRPr lang="tr-T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C83C31-9E7B-4BE1-85F5-1688925C6D89}" type="slidenum">
              <a:rPr lang="tr-TR"/>
              <a:pPr/>
              <a:t>4</a:t>
            </a:fld>
            <a:endParaRPr lang="tr-TR"/>
          </a:p>
        </p:txBody>
      </p:sp>
      <p:sp>
        <p:nvSpPr>
          <p:cNvPr id="351234" name="Rectangle 2"/>
          <p:cNvSpPr>
            <a:spLocks noGrp="1" noRot="1" noChangeAspect="1" noChangeArrowheads="1" noTextEdit="1"/>
          </p:cNvSpPr>
          <p:nvPr>
            <p:ph type="sldImg"/>
          </p:nvPr>
        </p:nvSpPr>
        <p:spPr>
          <a:ln/>
        </p:spPr>
      </p:sp>
      <p:sp>
        <p:nvSpPr>
          <p:cNvPr id="35123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5637654-ABC5-4CA9-AE67-83EF6728DDB4}" type="slidenum">
              <a:rPr lang="tr-TR" smtClean="0"/>
              <a:pPr/>
              <a:t>11</a:t>
            </a:fld>
            <a:endParaRPr lang="tr-TR"/>
          </a:p>
        </p:txBody>
      </p:sp>
    </p:spTree>
    <p:extLst>
      <p:ext uri="{BB962C8B-B14F-4D97-AF65-F5344CB8AC3E}">
        <p14:creationId xmlns:p14="http://schemas.microsoft.com/office/powerpoint/2010/main" xmlns="" val="927205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5637654-ABC5-4CA9-AE67-83EF6728DDB4}" type="slidenum">
              <a:rPr lang="tr-TR" smtClean="0"/>
              <a:pPr/>
              <a:t>13</a:t>
            </a:fld>
            <a:endParaRPr lang="tr-TR"/>
          </a:p>
        </p:txBody>
      </p:sp>
    </p:spTree>
    <p:extLst>
      <p:ext uri="{BB962C8B-B14F-4D97-AF65-F5344CB8AC3E}">
        <p14:creationId xmlns:p14="http://schemas.microsoft.com/office/powerpoint/2010/main" xmlns="" val="1403624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endParaRPr lang="tr-TR">
              <a:solidFill>
                <a:prstClr val="white"/>
              </a:solidFill>
            </a:endParaRP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a:solidFill>
                <a:prstClr val="white"/>
              </a:solidFill>
            </a:endParaRP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3234182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endParaRPr lang="tr-TR">
              <a:solidFill>
                <a:prstClr val="white"/>
              </a:solidFill>
            </a:endParaRPr>
          </a:p>
        </p:txBody>
      </p:sp>
      <p:sp>
        <p:nvSpPr>
          <p:cNvPr id="5" name="Altbilgi Yer Tutucusu 4"/>
          <p:cNvSpPr>
            <a:spLocks noGrp="1"/>
          </p:cNvSpPr>
          <p:nvPr>
            <p:ph type="ftr" sz="quarter" idx="11"/>
          </p:nvPr>
        </p:nvSpPr>
        <p:spPr/>
        <p:txBody>
          <a:bodyPr/>
          <a:lstStyle/>
          <a:p>
            <a:endParaRPr lang="tr-TR">
              <a:solidFill>
                <a:prstClr val="white"/>
              </a:solidFill>
            </a:endParaRPr>
          </a:p>
        </p:txBody>
      </p:sp>
      <p:sp>
        <p:nvSpPr>
          <p:cNvPr id="6" name="Slayt Numarası Yer Tutucusu 5"/>
          <p:cNvSpPr>
            <a:spLocks noGrp="1"/>
          </p:cNvSpPr>
          <p:nvPr>
            <p:ph type="sldNum" sz="quarter" idx="12"/>
          </p:nvPr>
        </p:nvSpPr>
        <p:spPr/>
        <p:txBody>
          <a:bodyPr/>
          <a:lstStyle/>
          <a:p>
            <a:fld id="{B1DEFA8C-F947-479F-BE07-76B6B3F80BF1}"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xmlns="" val="97687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endParaRPr lang="tr-TR">
              <a:solidFill>
                <a:prstClr val="white"/>
              </a:solidFill>
            </a:endParaRPr>
          </a:p>
        </p:txBody>
      </p:sp>
      <p:sp>
        <p:nvSpPr>
          <p:cNvPr id="5" name="Altbilgi Yer Tutucusu 4"/>
          <p:cNvSpPr>
            <a:spLocks noGrp="1"/>
          </p:cNvSpPr>
          <p:nvPr>
            <p:ph type="ftr" sz="quarter" idx="11"/>
          </p:nvPr>
        </p:nvSpPr>
        <p:spPr/>
        <p:txBody>
          <a:bodyPr/>
          <a:lstStyle/>
          <a:p>
            <a:endParaRPr lang="tr-TR">
              <a:solidFill>
                <a:prstClr val="white"/>
              </a:solidFill>
            </a:endParaRPr>
          </a:p>
        </p:txBody>
      </p:sp>
      <p:sp>
        <p:nvSpPr>
          <p:cNvPr id="6" name="Slayt Numarası Yer Tutucusu 5"/>
          <p:cNvSpPr>
            <a:spLocks noGrp="1"/>
          </p:cNvSpPr>
          <p:nvPr>
            <p:ph type="sldNum" sz="quarter" idx="12"/>
          </p:nvPr>
        </p:nvSpPr>
        <p:spPr/>
        <p:txBody>
          <a:bodyPr/>
          <a:lstStyle/>
          <a:p>
            <a:fld id="{B1DEFA8C-F947-479F-BE07-76B6B3F80BF1}"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xmlns="" val="3280198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74638"/>
            <a:ext cx="82296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2 Veri Yer Tutucusu"/>
          <p:cNvSpPr>
            <a:spLocks noGrp="1"/>
          </p:cNvSpPr>
          <p:nvPr>
            <p:ph type="dt" sz="half" idx="10"/>
          </p:nvPr>
        </p:nvSpPr>
        <p:spPr>
          <a:xfrm>
            <a:off x="457200" y="6245225"/>
            <a:ext cx="2133600" cy="476250"/>
          </a:xfrm>
        </p:spPr>
        <p:txBody>
          <a:bodyPr/>
          <a:lstStyle>
            <a:lvl1pPr>
              <a:defRPr/>
            </a:lvl1pPr>
          </a:lstStyle>
          <a:p>
            <a:pPr>
              <a:defRPr/>
            </a:pPr>
            <a:endParaRPr lang="tr-TR">
              <a:solidFill>
                <a:prstClr val="white"/>
              </a:solidFill>
            </a:endParaRPr>
          </a:p>
        </p:txBody>
      </p:sp>
      <p:sp>
        <p:nvSpPr>
          <p:cNvPr id="4" name="3 Altbilgi Yer Tutucusu"/>
          <p:cNvSpPr>
            <a:spLocks noGrp="1"/>
          </p:cNvSpPr>
          <p:nvPr>
            <p:ph type="ftr" sz="quarter" idx="11"/>
          </p:nvPr>
        </p:nvSpPr>
        <p:spPr>
          <a:xfrm>
            <a:off x="3124200" y="6245225"/>
            <a:ext cx="2895600" cy="476250"/>
          </a:xfrm>
        </p:spPr>
        <p:txBody>
          <a:bodyPr/>
          <a:lstStyle>
            <a:lvl1pPr>
              <a:defRPr/>
            </a:lvl1pPr>
          </a:lstStyle>
          <a:p>
            <a:pPr>
              <a:defRPr/>
            </a:pPr>
            <a:endParaRPr lang="tr-TR">
              <a:solidFill>
                <a:prstClr val="white"/>
              </a:solidFill>
            </a:endParaRPr>
          </a:p>
        </p:txBody>
      </p:sp>
      <p:sp>
        <p:nvSpPr>
          <p:cNvPr id="5" name="4 Slayt Numarası Yer Tutucusu"/>
          <p:cNvSpPr>
            <a:spLocks noGrp="1"/>
          </p:cNvSpPr>
          <p:nvPr>
            <p:ph type="sldNum" sz="quarter" idx="12"/>
          </p:nvPr>
        </p:nvSpPr>
        <p:spPr>
          <a:xfrm>
            <a:off x="6553200" y="6245225"/>
            <a:ext cx="2133600" cy="476250"/>
          </a:xfrm>
        </p:spPr>
        <p:txBody>
          <a:bodyPr/>
          <a:lstStyle>
            <a:lvl1pPr>
              <a:defRPr/>
            </a:lvl1pPr>
          </a:lstStyle>
          <a:p>
            <a:pPr>
              <a:defRPr/>
            </a:pPr>
            <a:fld id="{8D135389-1C6A-4CFD-9C43-71BC8635187A}" type="slidenum">
              <a:rPr lang="tr-TR">
                <a:solidFill>
                  <a:prstClr val="white"/>
                </a:solidFill>
              </a:rPr>
              <a:pPr>
                <a:defRPr/>
              </a:pPr>
              <a:t>‹#›</a:t>
            </a:fld>
            <a:endParaRPr lang="tr-TR">
              <a:solidFill>
                <a:prstClr val="white"/>
              </a:solidFill>
            </a:endParaRPr>
          </a:p>
        </p:txBody>
      </p:sp>
    </p:spTree>
    <p:extLst>
      <p:ext uri="{BB962C8B-B14F-4D97-AF65-F5344CB8AC3E}">
        <p14:creationId xmlns:p14="http://schemas.microsoft.com/office/powerpoint/2010/main" xmlns="" val="23380528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verTx">
  <p:cSld name="Başlık ve Metin Üzerind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914400"/>
            <a:ext cx="7772400" cy="838200"/>
          </a:xfr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85800" y="1981200"/>
            <a:ext cx="77724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85800" y="4114800"/>
            <a:ext cx="77724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2"/>
          <p:cNvSpPr>
            <a:spLocks noGrp="1" noChangeArrowheads="1"/>
          </p:cNvSpPr>
          <p:nvPr>
            <p:ph type="sldNum" sz="quarter" idx="10"/>
          </p:nvPr>
        </p:nvSpPr>
        <p:spPr/>
        <p:txBody>
          <a:bodyPr/>
          <a:lstStyle>
            <a:lvl1pPr>
              <a:defRPr/>
            </a:lvl1pPr>
          </a:lstStyle>
          <a:p>
            <a:pPr>
              <a:defRPr/>
            </a:pPr>
            <a:fld id="{BB2D297F-E126-44B2-912F-D752CE452CF5}" type="slidenum">
              <a:rPr lang="en-US">
                <a:solidFill>
                  <a:srgbClr val="FFFFFF"/>
                </a:solidFill>
              </a:rPr>
              <a:pPr>
                <a:defRPr/>
              </a:pPr>
              <a:t>‹#›</a:t>
            </a:fld>
            <a:r>
              <a:rPr lang="tr-TR">
                <a:solidFill>
                  <a:srgbClr val="FFFFFF"/>
                </a:solidFill>
              </a:rPr>
              <a:t>/ 26</a:t>
            </a:r>
            <a:endParaRPr lang="en-US">
              <a:solidFill>
                <a:srgbClr val="FFFFFF"/>
              </a:solidFill>
            </a:endParaRPr>
          </a:p>
        </p:txBody>
      </p:sp>
    </p:spTree>
    <p:extLst>
      <p:ext uri="{BB962C8B-B14F-4D97-AF65-F5344CB8AC3E}">
        <p14:creationId xmlns:p14="http://schemas.microsoft.com/office/powerpoint/2010/main" xmlns="" val="2868450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Başlık, Küçük Resim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2 Küçük Resim Yer Tutucusu"/>
          <p:cNvSpPr>
            <a:spLocks noGrp="1"/>
          </p:cNvSpPr>
          <p:nvPr>
            <p:ph type="clipArt" sz="half" idx="1"/>
          </p:nvPr>
        </p:nvSpPr>
        <p:spPr>
          <a:xfrm>
            <a:off x="457200" y="1600200"/>
            <a:ext cx="4038600" cy="4530725"/>
          </a:xfrm>
        </p:spPr>
        <p:txBody>
          <a:bodyPr rtlCol="0">
            <a:normAutofit/>
          </a:bodyPr>
          <a:lstStyle/>
          <a:p>
            <a:pPr lvl="0"/>
            <a:endParaRPr lang="tr-TR" noProof="0" smtClean="0"/>
          </a:p>
        </p:txBody>
      </p:sp>
      <p:sp>
        <p:nvSpPr>
          <p:cNvPr id="4" name="3 Metin Yer Tutucusu"/>
          <p:cNvSpPr>
            <a:spLocks noGrp="1"/>
          </p:cNvSpPr>
          <p:nvPr>
            <p:ph type="body" sz="half" idx="2"/>
          </p:nvPr>
        </p:nvSpPr>
        <p:spPr>
          <a:xfrm>
            <a:off x="4648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Date Placeholder 3"/>
          <p:cNvSpPr>
            <a:spLocks noGrp="1"/>
          </p:cNvSpPr>
          <p:nvPr>
            <p:ph type="dt" sz="half" idx="10"/>
          </p:nvPr>
        </p:nvSpPr>
        <p:spPr/>
        <p:txBody>
          <a:bodyPr/>
          <a:lstStyle>
            <a:lvl1pPr>
              <a:defRPr/>
            </a:lvl1pPr>
          </a:lstStyle>
          <a:p>
            <a:pPr>
              <a:defRPr/>
            </a:pPr>
            <a:endParaRPr lang="tr-TR">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tr-TR">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B563D1B3-050C-497E-B615-10B47C0D90AB}" type="slidenum">
              <a:rPr lang="tr-TR">
                <a:solidFill>
                  <a:prstClr val="white"/>
                </a:solidFill>
              </a:rPr>
              <a:pPr>
                <a:defRPr/>
              </a:pPr>
              <a:t>‹#›</a:t>
            </a:fld>
            <a:endParaRPr lang="tr-TR">
              <a:solidFill>
                <a:prstClr val="white"/>
              </a:solidFill>
            </a:endParaRPr>
          </a:p>
        </p:txBody>
      </p:sp>
    </p:spTree>
    <p:extLst>
      <p:ext uri="{BB962C8B-B14F-4D97-AF65-F5344CB8AC3E}">
        <p14:creationId xmlns:p14="http://schemas.microsoft.com/office/powerpoint/2010/main" xmlns="" val="1251520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endParaRPr lang="tr-TR">
              <a:solidFill>
                <a:prstClr val="white"/>
              </a:solidFill>
            </a:endParaRPr>
          </a:p>
        </p:txBody>
      </p:sp>
      <p:sp>
        <p:nvSpPr>
          <p:cNvPr id="5" name="Altbilgi Yer Tutucusu 4"/>
          <p:cNvSpPr>
            <a:spLocks noGrp="1"/>
          </p:cNvSpPr>
          <p:nvPr>
            <p:ph type="ftr" sz="quarter" idx="11"/>
          </p:nvPr>
        </p:nvSpPr>
        <p:spPr>
          <a:xfrm>
            <a:off x="457200" y="6480969"/>
            <a:ext cx="4260056" cy="300831"/>
          </a:xfrm>
        </p:spPr>
        <p:txBody>
          <a:bodyPr/>
          <a:lstStyle/>
          <a:p>
            <a:endParaRPr lang="tr-TR">
              <a:solidFill>
                <a:prstClr val="white"/>
              </a:solidFill>
            </a:endParaRPr>
          </a:p>
        </p:txBody>
      </p:sp>
      <p:sp>
        <p:nvSpPr>
          <p:cNvPr id="6" name="Slayt Numarası Yer Tutucusu 5"/>
          <p:cNvSpPr>
            <a:spLocks noGrp="1"/>
          </p:cNvSpPr>
          <p:nvPr>
            <p:ph type="sldNum" sz="quarter" idx="12"/>
          </p:nvPr>
        </p:nvSpPr>
        <p:spPr/>
        <p:txBody>
          <a:bodyPr/>
          <a:lstStyle/>
          <a:p>
            <a:fld id="{B1DEFA8C-F947-479F-BE07-76B6B3F80BF1}"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xmlns="" val="469002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 name="Veri Yer Tutucusu 3"/>
          <p:cNvSpPr>
            <a:spLocks noGrp="1"/>
          </p:cNvSpPr>
          <p:nvPr>
            <p:ph type="dt" sz="half" idx="10"/>
          </p:nvPr>
        </p:nvSpPr>
        <p:spPr>
          <a:xfrm>
            <a:off x="6955632" y="6477000"/>
            <a:ext cx="2133600" cy="304800"/>
          </a:xfrm>
        </p:spPr>
        <p:txBody>
          <a:bodyPr/>
          <a:lstStyle/>
          <a:p>
            <a:endParaRPr lang="tr-TR">
              <a:solidFill>
                <a:prstClr val="white"/>
              </a:solidFill>
            </a:endParaRPr>
          </a:p>
        </p:txBody>
      </p:sp>
      <p:sp>
        <p:nvSpPr>
          <p:cNvPr id="5" name="Altbilgi Yer Tutucusu 4"/>
          <p:cNvSpPr>
            <a:spLocks noGrp="1"/>
          </p:cNvSpPr>
          <p:nvPr>
            <p:ph type="ftr" sz="quarter" idx="11"/>
          </p:nvPr>
        </p:nvSpPr>
        <p:spPr>
          <a:xfrm>
            <a:off x="2619376" y="6480969"/>
            <a:ext cx="4260056" cy="300831"/>
          </a:xfrm>
        </p:spPr>
        <p:txBody>
          <a:bodyPr/>
          <a:lstStyle/>
          <a:p>
            <a:endParaRPr lang="tr-TR">
              <a:solidFill>
                <a:prstClr val="white"/>
              </a:solidFill>
            </a:endParaRPr>
          </a:p>
        </p:txBody>
      </p:sp>
      <p:sp>
        <p:nvSpPr>
          <p:cNvPr id="6" name="Slayt Numarası Yer Tutucusu 5"/>
          <p:cNvSpPr>
            <a:spLocks noGrp="1"/>
          </p:cNvSpPr>
          <p:nvPr>
            <p:ph type="sldNum" sz="quarter" idx="12"/>
          </p:nvPr>
        </p:nvSpPr>
        <p:spPr>
          <a:xfrm>
            <a:off x="8451056" y="809624"/>
            <a:ext cx="502920" cy="300831"/>
          </a:xfrm>
        </p:spPr>
        <p:txBody>
          <a:bodyPr/>
          <a:lstStyle/>
          <a:p>
            <a:fld id="{B1DEFA8C-F947-479F-BE07-76B6B3F80BF1}" type="slidenum">
              <a:rPr lang="tr-TR" smtClean="0">
                <a:solidFill>
                  <a:prstClr val="white"/>
                </a:solidFill>
              </a:rPr>
              <a:pPr/>
              <a:t>‹#›</a:t>
            </a:fld>
            <a:endParaRPr lang="tr-TR">
              <a:solidFill>
                <a:prstClr val="white"/>
              </a:solidFill>
            </a:endParaRP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xmlns="" val="1185186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endParaRPr lang="tr-TR">
              <a:solidFill>
                <a:prstClr val="white"/>
              </a:solidFill>
            </a:endParaRPr>
          </a:p>
        </p:txBody>
      </p:sp>
      <p:sp>
        <p:nvSpPr>
          <p:cNvPr id="6" name="Altbilgi Yer Tutucusu 5"/>
          <p:cNvSpPr>
            <a:spLocks noGrp="1"/>
          </p:cNvSpPr>
          <p:nvPr>
            <p:ph type="ftr" sz="quarter" idx="11"/>
          </p:nvPr>
        </p:nvSpPr>
        <p:spPr>
          <a:xfrm>
            <a:off x="457200" y="6480969"/>
            <a:ext cx="4260056" cy="301752"/>
          </a:xfrm>
        </p:spPr>
        <p:txBody>
          <a:bodyPr/>
          <a:lstStyle/>
          <a:p>
            <a:endParaRPr lang="tr-TR">
              <a:solidFill>
                <a:prstClr val="white"/>
              </a:solidFill>
            </a:endParaRPr>
          </a:p>
        </p:txBody>
      </p:sp>
      <p:sp>
        <p:nvSpPr>
          <p:cNvPr id="7" name="Slayt Numarası Yer Tutucusu 6"/>
          <p:cNvSpPr>
            <a:spLocks noGrp="1"/>
          </p:cNvSpPr>
          <p:nvPr>
            <p:ph type="sldNum" sz="quarter" idx="12"/>
          </p:nvPr>
        </p:nvSpPr>
        <p:spPr>
          <a:xfrm>
            <a:off x="7589520" y="6480969"/>
            <a:ext cx="502920" cy="301752"/>
          </a:xfrm>
        </p:spPr>
        <p:txBody>
          <a:bodyPr/>
          <a:lstStyle/>
          <a:p>
            <a:fld id="{B1DEFA8C-F947-479F-BE07-76B6B3F80BF1}"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xmlns="" val="1264020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endParaRPr lang="tr-TR">
              <a:solidFill>
                <a:prstClr val="white"/>
              </a:solidFill>
            </a:endParaRPr>
          </a:p>
        </p:txBody>
      </p:sp>
      <p:sp>
        <p:nvSpPr>
          <p:cNvPr id="8" name="Altbilgi Yer Tutucusu 7"/>
          <p:cNvSpPr>
            <a:spLocks noGrp="1"/>
          </p:cNvSpPr>
          <p:nvPr>
            <p:ph type="ftr" sz="quarter" idx="11"/>
          </p:nvPr>
        </p:nvSpPr>
        <p:spPr>
          <a:xfrm>
            <a:off x="457200" y="6480969"/>
            <a:ext cx="4261104" cy="301752"/>
          </a:xfrm>
        </p:spPr>
        <p:txBody>
          <a:bodyPr/>
          <a:lstStyle/>
          <a:p>
            <a:endParaRPr lang="tr-TR">
              <a:solidFill>
                <a:prstClr val="white"/>
              </a:solidFill>
            </a:endParaRP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B1DEFA8C-F947-479F-BE07-76B6B3F80BF1}"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xmlns="" val="1517329462"/>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endParaRPr lang="tr-TR">
              <a:solidFill>
                <a:prstClr val="white"/>
              </a:solidFill>
            </a:endParaRPr>
          </a:p>
        </p:txBody>
      </p:sp>
      <p:sp>
        <p:nvSpPr>
          <p:cNvPr id="4" name="Altbilgi Yer Tutucusu 3"/>
          <p:cNvSpPr>
            <a:spLocks noGrp="1"/>
          </p:cNvSpPr>
          <p:nvPr>
            <p:ph type="ftr" sz="quarter" idx="11"/>
          </p:nvPr>
        </p:nvSpPr>
        <p:spPr/>
        <p:txBody>
          <a:bodyPr/>
          <a:lstStyle/>
          <a:p>
            <a:endParaRPr lang="tr-TR">
              <a:solidFill>
                <a:prstClr val="white"/>
              </a:solidFill>
            </a:endParaRPr>
          </a:p>
        </p:txBody>
      </p:sp>
      <p:sp>
        <p:nvSpPr>
          <p:cNvPr id="5" name="Slayt Numarası Yer Tutucusu 4"/>
          <p:cNvSpPr>
            <a:spLocks noGrp="1"/>
          </p:cNvSpPr>
          <p:nvPr>
            <p:ph type="sldNum" sz="quarter" idx="12"/>
          </p:nvPr>
        </p:nvSpPr>
        <p:spPr/>
        <p:txBody>
          <a:bodyPr/>
          <a:lstStyle/>
          <a:p>
            <a:fld id="{B1DEFA8C-F947-479F-BE07-76B6B3F80BF1}"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xmlns="" val="3665070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endParaRPr lang="tr-TR">
              <a:solidFill>
                <a:prstClr val="white"/>
              </a:solidFill>
            </a:endParaRPr>
          </a:p>
        </p:txBody>
      </p:sp>
      <p:sp>
        <p:nvSpPr>
          <p:cNvPr id="3" name="Altbilgi Yer Tutucusu 2"/>
          <p:cNvSpPr>
            <a:spLocks noGrp="1"/>
          </p:cNvSpPr>
          <p:nvPr>
            <p:ph type="ftr" sz="quarter" idx="11"/>
          </p:nvPr>
        </p:nvSpPr>
        <p:spPr>
          <a:xfrm>
            <a:off x="457200" y="6481890"/>
            <a:ext cx="4260056" cy="300831"/>
          </a:xfrm>
        </p:spPr>
        <p:txBody>
          <a:bodyPr/>
          <a:lstStyle/>
          <a:p>
            <a:endParaRPr lang="tr-TR">
              <a:solidFill>
                <a:prstClr val="white"/>
              </a:solidFill>
            </a:endParaRPr>
          </a:p>
        </p:txBody>
      </p:sp>
      <p:sp>
        <p:nvSpPr>
          <p:cNvPr id="4" name="Slayt Numarası Yer Tutucusu 3"/>
          <p:cNvSpPr>
            <a:spLocks noGrp="1"/>
          </p:cNvSpPr>
          <p:nvPr>
            <p:ph type="sldNum" sz="quarter" idx="12"/>
          </p:nvPr>
        </p:nvSpPr>
        <p:spPr>
          <a:xfrm>
            <a:off x="7589520" y="6480969"/>
            <a:ext cx="502920" cy="301752"/>
          </a:xfrm>
        </p:spPr>
        <p:txBody>
          <a:bodyPr/>
          <a:lstStyle/>
          <a:p>
            <a:fld id="{B1DEFA8C-F947-479F-BE07-76B6B3F80BF1}"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xmlns="" val="282119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endParaRPr lang="tr-TR">
              <a:solidFill>
                <a:prstClr val="white"/>
              </a:solidFill>
            </a:endParaRP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solidFill>
                <a:prstClr val="white"/>
              </a:solidFill>
            </a:endParaRP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B1DEFA8C-F947-479F-BE07-76B6B3F80BF1}"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xmlns="" val="4089803291"/>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endParaRPr lang="tr-TR">
              <a:solidFill>
                <a:prstClr val="white"/>
              </a:solidFill>
            </a:endParaRP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a:solidFill>
                <a:prstClr val="white"/>
              </a:solidFill>
            </a:endParaRP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B1DEFA8C-F947-479F-BE07-76B6B3F80BF1}"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xmlns="" val="187019195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endParaRPr lang="tr-TR">
              <a:solidFill>
                <a:prstClr val="white"/>
              </a:solidFill>
            </a:endParaRP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solidFill>
                <a:prstClr val="white"/>
              </a:solidFill>
            </a:endParaRP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DEFA8C-F947-479F-BE07-76B6B3F80BF1}"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xmlns="" val="19718602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 id="2147483675" r:id="rId14"/>
  </p:sldLayoutIdLst>
  <p:hf sldNum="0" hdr="0" ft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2.v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Excel_97-2003__al__ma_Sayfas_1.xls"/></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124744"/>
            <a:ext cx="8229600" cy="4572000"/>
          </a:xfrm>
        </p:spPr>
        <p:txBody>
          <a:bodyPr>
            <a:normAutofit/>
          </a:bodyPr>
          <a:lstStyle/>
          <a:p>
            <a:pPr marL="64008" indent="0" algn="ctr">
              <a:buNone/>
            </a:pPr>
            <a:endParaRPr lang="tr-TR" sz="3600" b="1" dirty="0" smtClean="0">
              <a:solidFill>
                <a:schemeClr val="accent1">
                  <a:lumMod val="60000"/>
                  <a:lumOff val="40000"/>
                </a:schemeClr>
              </a:solidFill>
              <a:effectLst>
                <a:outerShdw blurRad="38100" dist="38100" dir="2700000" algn="tl">
                  <a:srgbClr val="000000">
                    <a:alpha val="43137"/>
                  </a:srgbClr>
                </a:outerShdw>
              </a:effectLst>
            </a:endParaRPr>
          </a:p>
          <a:p>
            <a:pPr marL="64008" indent="0" algn="ctr">
              <a:buNone/>
            </a:pPr>
            <a:r>
              <a:rPr lang="tr-TR" sz="72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KİMYASAL</a:t>
            </a:r>
          </a:p>
          <a:p>
            <a:pPr marL="64008" indent="0" algn="ctr">
              <a:buNone/>
            </a:pPr>
            <a:r>
              <a:rPr lang="tr-TR" sz="72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AJANLAR</a:t>
            </a:r>
          </a:p>
          <a:p>
            <a:pPr marL="64008" indent="0" algn="ctr">
              <a:buNone/>
            </a:pPr>
            <a:endParaRPr lang="tr-TR" sz="36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xmlns="" val="2590709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4213" y="620713"/>
            <a:ext cx="7772400" cy="1143000"/>
          </a:xfrm>
        </p:spPr>
        <p:txBody>
          <a:bodyPr>
            <a:normAutofit/>
          </a:bodyPr>
          <a:lstStyle/>
          <a:p>
            <a:pPr algn="ctr" eaLnBrk="1" hangingPunct="1">
              <a:defRPr/>
            </a:pPr>
            <a:r>
              <a:rPr lang="tr-TR" sz="32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KİMYASAL OLAYLARIN BELİRTİLERİ</a:t>
            </a:r>
          </a:p>
        </p:txBody>
      </p:sp>
      <p:sp>
        <p:nvSpPr>
          <p:cNvPr id="21507" name="Rectangle 3"/>
          <p:cNvSpPr>
            <a:spLocks noGrp="1" noChangeArrowheads="1"/>
          </p:cNvSpPr>
          <p:nvPr>
            <p:ph idx="1"/>
          </p:nvPr>
        </p:nvSpPr>
        <p:spPr>
          <a:xfrm>
            <a:off x="323850" y="2060575"/>
            <a:ext cx="8458200" cy="4114800"/>
          </a:xfrm>
        </p:spPr>
        <p:txBody>
          <a:bodyPr/>
          <a:lstStyle/>
          <a:p>
            <a:pPr algn="just" eaLnBrk="1" hangingPunct="1">
              <a:lnSpc>
                <a:spcPct val="90000"/>
              </a:lnSpc>
              <a:buClr>
                <a:schemeClr val="accent1"/>
              </a:buClr>
              <a:buFont typeface="Wingdings" pitchFamily="2" charset="2"/>
              <a:buChar char="v"/>
              <a:defRPr/>
            </a:pPr>
            <a:r>
              <a:rPr lang="tr-TR" sz="2400" dirty="0" smtClean="0">
                <a:latin typeface="Arial" pitchFamily="34" charset="0"/>
                <a:cs typeface="Arial" pitchFamily="34" charset="0"/>
              </a:rPr>
              <a:t>Uçaktan yayılan veya çevrede alışılmamış duman ve sis görülmesi.</a:t>
            </a:r>
          </a:p>
          <a:p>
            <a:pPr algn="just" eaLnBrk="1" hangingPunct="1">
              <a:lnSpc>
                <a:spcPct val="90000"/>
              </a:lnSpc>
              <a:buClr>
                <a:schemeClr val="accent1"/>
              </a:buClr>
              <a:buFont typeface="Wingdings" pitchFamily="2" charset="2"/>
              <a:buChar char="v"/>
              <a:defRPr/>
            </a:pPr>
            <a:r>
              <a:rPr lang="tr-TR" sz="2400" dirty="0" smtClean="0">
                <a:latin typeface="Arial" pitchFamily="34" charset="0"/>
                <a:cs typeface="Arial" pitchFamily="34" charset="0"/>
              </a:rPr>
              <a:t>Etrafta şüpheli yağ damlaları veya su birikintileri görülmesi.</a:t>
            </a:r>
          </a:p>
          <a:p>
            <a:pPr algn="just" eaLnBrk="1" hangingPunct="1">
              <a:lnSpc>
                <a:spcPct val="90000"/>
              </a:lnSpc>
              <a:buClr>
                <a:schemeClr val="accent1"/>
              </a:buClr>
              <a:buFont typeface="Wingdings" pitchFamily="2" charset="2"/>
              <a:buChar char="v"/>
              <a:defRPr/>
            </a:pPr>
            <a:r>
              <a:rPr lang="tr-TR" sz="2400" dirty="0" smtClean="0">
                <a:latin typeface="Arial" pitchFamily="34" charset="0"/>
                <a:cs typeface="Arial" pitchFamily="34" charset="0"/>
              </a:rPr>
              <a:t>Görmede bulanıklık .</a:t>
            </a:r>
          </a:p>
          <a:p>
            <a:pPr algn="just" eaLnBrk="1" hangingPunct="1">
              <a:lnSpc>
                <a:spcPct val="90000"/>
              </a:lnSpc>
              <a:buClr>
                <a:schemeClr val="accent1"/>
              </a:buClr>
              <a:buFont typeface="Wingdings" pitchFamily="2" charset="2"/>
              <a:buChar char="v"/>
              <a:defRPr/>
            </a:pPr>
            <a:r>
              <a:rPr lang="tr-TR" sz="2400" dirty="0" smtClean="0">
                <a:latin typeface="Arial" pitchFamily="34" charset="0"/>
                <a:cs typeface="Arial" pitchFamily="34" charset="0"/>
              </a:rPr>
              <a:t>Ani baş ağrısı, öksürme, aksırma, burun akması veya kanamaların görülmesi.</a:t>
            </a:r>
          </a:p>
          <a:p>
            <a:pPr algn="just" eaLnBrk="1" hangingPunct="1">
              <a:lnSpc>
                <a:spcPct val="90000"/>
              </a:lnSpc>
              <a:buClr>
                <a:schemeClr val="accent1"/>
              </a:buClr>
              <a:buFont typeface="Wingdings" pitchFamily="2" charset="2"/>
              <a:buChar char="v"/>
              <a:defRPr/>
            </a:pPr>
            <a:r>
              <a:rPr lang="tr-TR" sz="2400" dirty="0" smtClean="0">
                <a:latin typeface="Arial" pitchFamily="34" charset="0"/>
                <a:cs typeface="Arial" pitchFamily="34" charset="0"/>
              </a:rPr>
              <a:t>Göğüste ağrı, nefes almada zorluk görülmesi.</a:t>
            </a:r>
          </a:p>
          <a:p>
            <a:pPr algn="just" eaLnBrk="1" hangingPunct="1">
              <a:lnSpc>
                <a:spcPct val="90000"/>
              </a:lnSpc>
              <a:buClr>
                <a:schemeClr val="accent1"/>
              </a:buClr>
              <a:buFont typeface="Wingdings" pitchFamily="2" charset="2"/>
              <a:buChar char="v"/>
              <a:defRPr/>
            </a:pPr>
            <a:r>
              <a:rPr lang="tr-TR" sz="2400" dirty="0" smtClean="0">
                <a:latin typeface="Arial" pitchFamily="34" charset="0"/>
                <a:cs typeface="Arial" pitchFamily="34" charset="0"/>
              </a:rPr>
              <a:t>Deride kızarıklık veya kabarcıkların görülmesi.</a:t>
            </a:r>
          </a:p>
          <a:p>
            <a:pPr algn="just" eaLnBrk="1" hangingPunct="1">
              <a:lnSpc>
                <a:spcPct val="90000"/>
              </a:lnSpc>
              <a:buClr>
                <a:schemeClr val="accent1"/>
              </a:buClr>
              <a:buFont typeface="Wingdings" pitchFamily="2" charset="2"/>
              <a:buChar char="v"/>
              <a:defRPr/>
            </a:pPr>
            <a:r>
              <a:rPr lang="tr-TR" sz="2400" dirty="0" smtClean="0">
                <a:latin typeface="Arial" pitchFamily="34" charset="0"/>
                <a:cs typeface="Arial" pitchFamily="34" charset="0"/>
              </a:rPr>
              <a:t>Bulantı ve kusma görülmesi.</a:t>
            </a:r>
          </a:p>
          <a:p>
            <a:pPr algn="just" eaLnBrk="1" hangingPunct="1">
              <a:lnSpc>
                <a:spcPct val="90000"/>
              </a:lnSpc>
              <a:buClr>
                <a:schemeClr val="accent1"/>
              </a:buClr>
              <a:defRPr/>
            </a:pPr>
            <a:endParaRPr lang="tr-TR" sz="2400" dirty="0" smtClean="0">
              <a:solidFill>
                <a:schemeClr val="accent5">
                  <a:lumMod val="40000"/>
                  <a:lumOff val="60000"/>
                </a:schemeClr>
              </a:solidFill>
            </a:endParaRPr>
          </a:p>
        </p:txBody>
      </p:sp>
    </p:spTree>
    <p:extLst>
      <p:ext uri="{BB962C8B-B14F-4D97-AF65-F5344CB8AC3E}">
        <p14:creationId xmlns:p14="http://schemas.microsoft.com/office/powerpoint/2010/main" xmlns="" val="3184320243"/>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179512" y="980728"/>
            <a:ext cx="8748712" cy="5112568"/>
          </a:xfrm>
        </p:spPr>
        <p:txBody>
          <a:bodyPr>
            <a:normAutofit lnSpcReduction="10000"/>
          </a:bodyPr>
          <a:lstStyle/>
          <a:p>
            <a:pPr algn="ctr" eaLnBrk="1" hangingPunct="1">
              <a:buFontTx/>
              <a:buNone/>
              <a:defRPr/>
            </a:pPr>
            <a:r>
              <a:rPr lang="tr-TR" b="1" dirty="0" smtClean="0">
                <a:solidFill>
                  <a:schemeClr val="accent5">
                    <a:lumMod val="40000"/>
                    <a:lumOff val="60000"/>
                  </a:schemeClr>
                </a:solidFill>
              </a:rPr>
              <a:t>   </a:t>
            </a:r>
            <a:r>
              <a:rPr lang="tr-TR" sz="32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SAVAŞ GAZLARININ FİZYOLOJİK ETKİLERİNE GÖRE AYIRIMI VE    ÖZELLİKLERİ </a:t>
            </a:r>
            <a:endParaRPr lang="tr-TR" sz="28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eaLnBrk="1" hangingPunct="1">
              <a:buFontTx/>
              <a:buNone/>
              <a:defRPr/>
            </a:pPr>
            <a:endParaRPr lang="tr-TR" sz="2400" b="1" dirty="0" smtClean="0">
              <a:solidFill>
                <a:schemeClr val="accent5">
                  <a:lumMod val="40000"/>
                  <a:lumOff val="60000"/>
                </a:schemeClr>
              </a:solidFill>
            </a:endParaRPr>
          </a:p>
          <a:p>
            <a:pPr eaLnBrk="1" hangingPunct="1">
              <a:buFontTx/>
              <a:buNone/>
              <a:defRPr/>
            </a:pPr>
            <a:r>
              <a:rPr lang="tr-TR" sz="2400" i="1" dirty="0" smtClean="0">
                <a:solidFill>
                  <a:schemeClr val="accent5">
                    <a:lumMod val="40000"/>
                    <a:lumOff val="60000"/>
                  </a:schemeClr>
                </a:solidFill>
              </a:rPr>
              <a:t>	</a:t>
            </a:r>
            <a:r>
              <a:rPr lang="tr-TR" sz="26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I-  	SİNİR GAZLARI</a:t>
            </a:r>
          </a:p>
          <a:p>
            <a:pPr algn="just" eaLnBrk="1" hangingPunct="1">
              <a:buFontTx/>
              <a:buNone/>
              <a:defRPr/>
            </a:pPr>
            <a:r>
              <a:rPr lang="tr-TR" sz="2400" dirty="0" smtClean="0">
                <a:solidFill>
                  <a:schemeClr val="accent5">
                    <a:lumMod val="40000"/>
                    <a:lumOff val="60000"/>
                  </a:schemeClr>
                </a:solidFill>
                <a:latin typeface="Arial" pitchFamily="34" charset="0"/>
                <a:cs typeface="Arial" pitchFamily="34" charset="0"/>
              </a:rPr>
              <a:t>	</a:t>
            </a:r>
            <a:r>
              <a:rPr lang="tr-TR" sz="2600" dirty="0" smtClean="0">
                <a:latin typeface="Arial" pitchFamily="34" charset="0"/>
                <a:cs typeface="Arial" pitchFamily="34" charset="0"/>
              </a:rPr>
              <a:t>Sinir gazları kişinin sinir sistemine doğrudan doğruya etki eder.  Sinir hücrelerinin hatalı sinyal göndermelerine sebep olurlar, hayati fonksiyonları felce uğratırlar. Sıvı ve gaz şeklinde bulunabilir ve her iki şekilde de oldukça zehirlidir. Gaz halinde genellikle kokusuz, renksiz ve tatsızdır. Sıvı halinde ise kahve rengindedirler. Bu yüzden varlığını anlamak zordur</a:t>
            </a:r>
          </a:p>
        </p:txBody>
      </p:sp>
    </p:spTree>
    <p:extLst>
      <p:ext uri="{BB962C8B-B14F-4D97-AF65-F5344CB8AC3E}">
        <p14:creationId xmlns:p14="http://schemas.microsoft.com/office/powerpoint/2010/main" xmlns="" val="2623458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468313" y="981075"/>
            <a:ext cx="8229600" cy="4525963"/>
          </a:xfrm>
        </p:spPr>
        <p:txBody>
          <a:bodyPr/>
          <a:lstStyle/>
          <a:p>
            <a:pPr algn="just" eaLnBrk="1" hangingPunct="1">
              <a:lnSpc>
                <a:spcPct val="80000"/>
              </a:lnSpc>
              <a:buFontTx/>
              <a:buNone/>
              <a:defRPr/>
            </a:pPr>
            <a:r>
              <a:rPr lang="tr-TR" sz="2400" dirty="0" smtClean="0">
                <a:solidFill>
                  <a:schemeClr val="accent5">
                    <a:lumMod val="40000"/>
                    <a:lumOff val="60000"/>
                  </a:schemeClr>
                </a:solidFill>
              </a:rPr>
              <a:t>     </a:t>
            </a:r>
          </a:p>
          <a:p>
            <a:pPr algn="just" eaLnBrk="1" hangingPunct="1">
              <a:lnSpc>
                <a:spcPct val="80000"/>
              </a:lnSpc>
              <a:buFontTx/>
              <a:buNone/>
              <a:defRPr/>
            </a:pPr>
            <a:r>
              <a:rPr lang="tr-TR" sz="2400" dirty="0">
                <a:solidFill>
                  <a:schemeClr val="accent5">
                    <a:lumMod val="40000"/>
                    <a:lumOff val="60000"/>
                  </a:schemeClr>
                </a:solidFill>
              </a:rPr>
              <a:t>	</a:t>
            </a:r>
            <a:r>
              <a:rPr lang="tr-TR" sz="2400" dirty="0" smtClean="0">
                <a:latin typeface="Arial" pitchFamily="34" charset="0"/>
                <a:cs typeface="Arial" pitchFamily="34" charset="0"/>
              </a:rPr>
              <a:t>Havadaki konsantrasyonları algılanabilme sınırına geldiğinde ajan öldürücü etkilerini göstermiştir. Sıvı ve buhar iken deri ve normal kumaştan kolaylıkla geçerler. Ancak </a:t>
            </a:r>
            <a:r>
              <a:rPr lang="tr-TR" sz="2400" dirty="0" err="1" smtClean="0">
                <a:latin typeface="Arial" pitchFamily="34" charset="0"/>
                <a:cs typeface="Arial" pitchFamily="34" charset="0"/>
              </a:rPr>
              <a:t>butil</a:t>
            </a:r>
            <a:r>
              <a:rPr lang="tr-TR" sz="2400" dirty="0" smtClean="0">
                <a:latin typeface="Arial" pitchFamily="34" charset="0"/>
                <a:cs typeface="Arial" pitchFamily="34" charset="0"/>
              </a:rPr>
              <a:t> kauçuk ve polyester gibi sentetik maddeler dirençlidir. Cerrahi eldivenler geçirgendir.  </a:t>
            </a:r>
            <a:r>
              <a:rPr lang="tr-TR" sz="2400" dirty="0" smtClean="0"/>
              <a:t>	</a:t>
            </a:r>
            <a:r>
              <a:rPr lang="en-US" sz="2400" dirty="0" smtClean="0"/>
              <a:t> </a:t>
            </a:r>
          </a:p>
          <a:p>
            <a:pPr algn="just" eaLnBrk="1" hangingPunct="1">
              <a:lnSpc>
                <a:spcPct val="80000"/>
              </a:lnSpc>
              <a:buFontTx/>
              <a:buNone/>
              <a:defRPr/>
            </a:pPr>
            <a:endParaRPr lang="en-US" sz="2400" dirty="0" smtClean="0"/>
          </a:p>
          <a:p>
            <a:pPr algn="just" eaLnBrk="1" hangingPunct="1">
              <a:lnSpc>
                <a:spcPct val="80000"/>
              </a:lnSpc>
              <a:buFontTx/>
              <a:buNone/>
              <a:defRPr/>
            </a:pPr>
            <a:r>
              <a:rPr lang="tr-TR" sz="2400" dirty="0" smtClean="0"/>
              <a:t>	</a:t>
            </a:r>
            <a:r>
              <a:rPr lang="tr-TR" sz="2400" b="1" dirty="0" smtClean="0">
                <a:solidFill>
                  <a:schemeClr val="accent2">
                    <a:lumMod val="60000"/>
                    <a:lumOff val="40000"/>
                  </a:schemeClr>
                </a:solidFill>
                <a:effectLst>
                  <a:outerShdw blurRad="38100" dist="38100" dir="2700000" algn="tl">
                    <a:srgbClr val="000000">
                      <a:alpha val="43137"/>
                    </a:srgbClr>
                  </a:outerShdw>
                </a:effectLst>
                <a:latin typeface="Arial" pitchFamily="34" charset="0"/>
                <a:cs typeface="Arial" pitchFamily="34" charset="0"/>
              </a:rPr>
              <a:t>SİNİR GAZLARİ İKİ GRUBA AYRILIRLAR</a:t>
            </a:r>
          </a:p>
          <a:p>
            <a:pPr algn="just" eaLnBrk="1" hangingPunct="1">
              <a:lnSpc>
                <a:spcPct val="80000"/>
              </a:lnSpc>
              <a:buFontTx/>
              <a:buNone/>
              <a:defRPr/>
            </a:pPr>
            <a:endParaRPr lang="en-US" sz="2400" dirty="0" smtClean="0"/>
          </a:p>
          <a:p>
            <a:pPr algn="just" eaLnBrk="1" hangingPunct="1">
              <a:lnSpc>
                <a:spcPct val="80000"/>
              </a:lnSpc>
              <a:buFontTx/>
              <a:buNone/>
              <a:defRPr/>
            </a:pPr>
            <a:r>
              <a:rPr lang="tr-TR" sz="2400" dirty="0" smtClean="0"/>
              <a:t>	</a:t>
            </a:r>
            <a:r>
              <a:rPr lang="tr-TR" sz="2400" dirty="0" smtClean="0">
                <a:latin typeface="Arial" pitchFamily="34" charset="0"/>
                <a:cs typeface="Arial" pitchFamily="34" charset="0"/>
              </a:rPr>
              <a:t>1-   G Grubu Sinir Gazları (Kalıcı olmayan grup),</a:t>
            </a:r>
            <a:endParaRPr lang="en-US" sz="2400" dirty="0" smtClean="0">
              <a:latin typeface="Arial" pitchFamily="34" charset="0"/>
              <a:cs typeface="Arial" pitchFamily="34" charset="0"/>
            </a:endParaRPr>
          </a:p>
          <a:p>
            <a:pPr algn="just" eaLnBrk="1" hangingPunct="1">
              <a:lnSpc>
                <a:spcPct val="80000"/>
              </a:lnSpc>
              <a:buFontTx/>
              <a:buNone/>
              <a:defRPr/>
            </a:pPr>
            <a:r>
              <a:rPr lang="tr-TR" sz="2400" dirty="0" smtClean="0">
                <a:latin typeface="Arial" pitchFamily="34" charset="0"/>
                <a:cs typeface="Arial" pitchFamily="34" charset="0"/>
              </a:rPr>
              <a:t>	2-   V Grubu Sinir Gazları (Kalıcı grup)</a:t>
            </a:r>
            <a:endParaRPr lang="en-US" sz="2400" dirty="0" smtClean="0">
              <a:latin typeface="Arial" pitchFamily="34" charset="0"/>
              <a:cs typeface="Arial" pitchFamily="34" charset="0"/>
            </a:endParaRPr>
          </a:p>
          <a:p>
            <a:pPr algn="just" eaLnBrk="1" hangingPunct="1">
              <a:lnSpc>
                <a:spcPct val="80000"/>
              </a:lnSpc>
              <a:buFontTx/>
              <a:buNone/>
              <a:defRPr/>
            </a:pPr>
            <a:endParaRPr lang="tr-TR" sz="2400" dirty="0" smtClean="0">
              <a:solidFill>
                <a:schemeClr val="accent5">
                  <a:lumMod val="40000"/>
                  <a:lumOff val="60000"/>
                </a:schemeClr>
              </a:solidFill>
            </a:endParaRPr>
          </a:p>
        </p:txBody>
      </p:sp>
    </p:spTree>
    <p:extLst>
      <p:ext uri="{BB962C8B-B14F-4D97-AF65-F5344CB8AC3E}">
        <p14:creationId xmlns:p14="http://schemas.microsoft.com/office/powerpoint/2010/main" xmlns="" val="3497306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1331640" y="548680"/>
            <a:ext cx="6694487" cy="5616029"/>
          </a:xfrm>
        </p:spPr>
        <p:txBody>
          <a:bodyPr>
            <a:normAutofit lnSpcReduction="10000"/>
          </a:bodyPr>
          <a:lstStyle/>
          <a:p>
            <a:pPr algn="ctr" eaLnBrk="1" hangingPunct="1">
              <a:lnSpc>
                <a:spcPct val="80000"/>
              </a:lnSpc>
              <a:buFontTx/>
              <a:buNone/>
              <a:defRPr/>
            </a:pPr>
            <a:r>
              <a:rPr lang="tr-TR" sz="2800" b="1" dirty="0" smtClean="0">
                <a:solidFill>
                  <a:schemeClr val="accent5">
                    <a:lumMod val="40000"/>
                    <a:lumOff val="60000"/>
                  </a:schemeClr>
                </a:solidFill>
              </a:rPr>
              <a:t>       </a:t>
            </a:r>
            <a:r>
              <a:rPr lang="tr-TR" sz="24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SİNİR GAZLARININ GENEL OLARAK     </a:t>
            </a:r>
          </a:p>
          <a:p>
            <a:pPr algn="ctr" eaLnBrk="1" hangingPunct="1">
              <a:lnSpc>
                <a:spcPct val="80000"/>
              </a:lnSpc>
              <a:buFontTx/>
              <a:buNone/>
              <a:defRPr/>
            </a:pPr>
            <a:r>
              <a:rPr lang="tr-TR" sz="24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                FİZYOLOJİK  BELİRTİLERİ</a:t>
            </a:r>
            <a:r>
              <a:rPr lang="tr-TR" sz="2800" b="1" u="sng"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p>
          <a:p>
            <a:pPr eaLnBrk="1" hangingPunct="1">
              <a:lnSpc>
                <a:spcPct val="80000"/>
              </a:lnSpc>
              <a:buFontTx/>
              <a:buNone/>
              <a:defRPr/>
            </a:pPr>
            <a:endParaRPr lang="tr-TR" sz="1400" b="1" u="sng" dirty="0" smtClean="0">
              <a:solidFill>
                <a:schemeClr val="accent5">
                  <a:lumMod val="40000"/>
                  <a:lumOff val="60000"/>
                </a:schemeClr>
              </a:solidFill>
            </a:endParaRPr>
          </a:p>
          <a:p>
            <a:pPr eaLnBrk="1" hangingPunct="1">
              <a:lnSpc>
                <a:spcPct val="80000"/>
              </a:lnSpc>
              <a:buFont typeface="Wingdings" pitchFamily="2" charset="2"/>
              <a:buChar char="Ø"/>
              <a:defRPr/>
            </a:pPr>
            <a:r>
              <a:rPr lang="tr-TR" sz="2400" dirty="0" smtClean="0">
                <a:latin typeface="Arial" pitchFamily="34" charset="0"/>
                <a:cs typeface="Arial" pitchFamily="34" charset="0"/>
              </a:rPr>
              <a:t>Sebepsiz burun akması,</a:t>
            </a:r>
            <a:endParaRPr lang="en-US" sz="2400" dirty="0" smtClean="0">
              <a:latin typeface="Arial" pitchFamily="34" charset="0"/>
              <a:cs typeface="Arial" pitchFamily="34" charset="0"/>
            </a:endParaRPr>
          </a:p>
          <a:p>
            <a:pPr eaLnBrk="1" hangingPunct="1">
              <a:lnSpc>
                <a:spcPct val="80000"/>
              </a:lnSpc>
              <a:buFont typeface="Wingdings" pitchFamily="2" charset="2"/>
              <a:buChar char="Ø"/>
              <a:defRPr/>
            </a:pPr>
            <a:r>
              <a:rPr lang="tr-TR" sz="2400" dirty="0" smtClean="0">
                <a:latin typeface="Arial" pitchFamily="34" charset="0"/>
                <a:cs typeface="Arial" pitchFamily="34" charset="0"/>
              </a:rPr>
              <a:t>Göğüs tıkanıklığı,</a:t>
            </a:r>
            <a:endParaRPr lang="en-US" sz="2400" dirty="0" smtClean="0">
              <a:latin typeface="Arial" pitchFamily="34" charset="0"/>
              <a:cs typeface="Arial" pitchFamily="34" charset="0"/>
            </a:endParaRPr>
          </a:p>
          <a:p>
            <a:pPr eaLnBrk="1" hangingPunct="1">
              <a:lnSpc>
                <a:spcPct val="80000"/>
              </a:lnSpc>
              <a:buFont typeface="Wingdings" pitchFamily="2" charset="2"/>
              <a:buChar char="Ø"/>
              <a:defRPr/>
            </a:pPr>
            <a:r>
              <a:rPr lang="tr-TR" sz="2400" dirty="0" smtClean="0">
                <a:latin typeface="Arial" pitchFamily="34" charset="0"/>
                <a:cs typeface="Arial" pitchFamily="34" charset="0"/>
              </a:rPr>
              <a:t>Göz bebeklerinin küçülmesi,</a:t>
            </a:r>
            <a:endParaRPr lang="en-US" sz="2400" dirty="0" smtClean="0">
              <a:latin typeface="Arial" pitchFamily="34" charset="0"/>
              <a:cs typeface="Arial" pitchFamily="34" charset="0"/>
            </a:endParaRPr>
          </a:p>
          <a:p>
            <a:pPr eaLnBrk="1" hangingPunct="1">
              <a:lnSpc>
                <a:spcPct val="80000"/>
              </a:lnSpc>
              <a:buFont typeface="Wingdings" pitchFamily="2" charset="2"/>
              <a:buChar char="Ø"/>
              <a:defRPr/>
            </a:pPr>
            <a:r>
              <a:rPr lang="tr-TR" sz="2400" dirty="0" smtClean="0">
                <a:latin typeface="Arial" pitchFamily="34" charset="0"/>
                <a:cs typeface="Arial" pitchFamily="34" charset="0"/>
              </a:rPr>
              <a:t>Ağızdan salya akması,</a:t>
            </a:r>
            <a:endParaRPr lang="en-US" sz="2400" dirty="0" smtClean="0">
              <a:latin typeface="Arial" pitchFamily="34" charset="0"/>
              <a:cs typeface="Arial" pitchFamily="34" charset="0"/>
            </a:endParaRPr>
          </a:p>
          <a:p>
            <a:pPr eaLnBrk="1" hangingPunct="1">
              <a:lnSpc>
                <a:spcPct val="80000"/>
              </a:lnSpc>
              <a:buFont typeface="Wingdings" pitchFamily="2" charset="2"/>
              <a:buChar char="Ø"/>
              <a:defRPr/>
            </a:pPr>
            <a:r>
              <a:rPr lang="tr-TR" sz="2400" dirty="0" smtClean="0">
                <a:latin typeface="Arial" pitchFamily="34" charset="0"/>
                <a:cs typeface="Arial" pitchFamily="34" charset="0"/>
              </a:rPr>
              <a:t>Bulantı, kusma aşırı terleme,</a:t>
            </a:r>
            <a:endParaRPr lang="en-US" sz="2400" dirty="0" smtClean="0">
              <a:latin typeface="Arial" pitchFamily="34" charset="0"/>
              <a:cs typeface="Arial" pitchFamily="34" charset="0"/>
            </a:endParaRPr>
          </a:p>
          <a:p>
            <a:pPr eaLnBrk="1" hangingPunct="1">
              <a:lnSpc>
                <a:spcPct val="80000"/>
              </a:lnSpc>
              <a:buFont typeface="Wingdings" pitchFamily="2" charset="2"/>
              <a:buChar char="Ø"/>
              <a:defRPr/>
            </a:pPr>
            <a:r>
              <a:rPr lang="tr-TR" sz="2400" dirty="0" smtClean="0">
                <a:latin typeface="Arial" pitchFamily="34" charset="0"/>
                <a:cs typeface="Arial" pitchFamily="34" charset="0"/>
              </a:rPr>
              <a:t>İdrarını tutamama</a:t>
            </a:r>
            <a:endParaRPr lang="en-US" sz="2400" dirty="0" smtClean="0">
              <a:latin typeface="Arial" pitchFamily="34" charset="0"/>
              <a:cs typeface="Arial" pitchFamily="34" charset="0"/>
            </a:endParaRPr>
          </a:p>
          <a:p>
            <a:pPr eaLnBrk="1" hangingPunct="1">
              <a:lnSpc>
                <a:spcPct val="80000"/>
              </a:lnSpc>
              <a:buFont typeface="Wingdings" pitchFamily="2" charset="2"/>
              <a:buChar char="Ø"/>
              <a:defRPr/>
            </a:pPr>
            <a:r>
              <a:rPr lang="tr-TR" sz="2400" dirty="0" smtClean="0">
                <a:latin typeface="Arial" pitchFamily="34" charset="0"/>
                <a:cs typeface="Arial" pitchFamily="34" charset="0"/>
              </a:rPr>
              <a:t>Sebepsiz sıçramalar,</a:t>
            </a:r>
            <a:endParaRPr lang="en-US" sz="2400" dirty="0" smtClean="0">
              <a:latin typeface="Arial" pitchFamily="34" charset="0"/>
              <a:cs typeface="Arial" pitchFamily="34" charset="0"/>
            </a:endParaRPr>
          </a:p>
          <a:p>
            <a:pPr eaLnBrk="1" hangingPunct="1">
              <a:lnSpc>
                <a:spcPct val="80000"/>
              </a:lnSpc>
              <a:buFont typeface="Wingdings" pitchFamily="2" charset="2"/>
              <a:buChar char="Ø"/>
              <a:defRPr/>
            </a:pPr>
            <a:r>
              <a:rPr lang="tr-TR" sz="2400" dirty="0" smtClean="0">
                <a:latin typeface="Arial" pitchFamily="34" charset="0"/>
                <a:cs typeface="Arial" pitchFamily="34" charset="0"/>
              </a:rPr>
              <a:t>Kaslarda seğirme (Sıvı bulaşma),</a:t>
            </a:r>
            <a:endParaRPr lang="en-US" sz="2400" dirty="0" smtClean="0">
              <a:latin typeface="Arial" pitchFamily="34" charset="0"/>
              <a:cs typeface="Arial" pitchFamily="34" charset="0"/>
            </a:endParaRPr>
          </a:p>
          <a:p>
            <a:pPr eaLnBrk="1" hangingPunct="1">
              <a:lnSpc>
                <a:spcPct val="80000"/>
              </a:lnSpc>
              <a:buFont typeface="Wingdings" pitchFamily="2" charset="2"/>
              <a:buChar char="Ø"/>
              <a:defRPr/>
            </a:pPr>
            <a:r>
              <a:rPr lang="tr-TR" sz="2400" dirty="0" smtClean="0">
                <a:latin typeface="Arial" pitchFamily="34" charset="0"/>
                <a:cs typeface="Arial" pitchFamily="34" charset="0"/>
              </a:rPr>
              <a:t>Görüşte bulanıklık,</a:t>
            </a:r>
            <a:endParaRPr lang="en-US" sz="2400" dirty="0" smtClean="0">
              <a:latin typeface="Arial" pitchFamily="34" charset="0"/>
              <a:cs typeface="Arial" pitchFamily="34" charset="0"/>
            </a:endParaRPr>
          </a:p>
          <a:p>
            <a:pPr eaLnBrk="1" hangingPunct="1">
              <a:lnSpc>
                <a:spcPct val="80000"/>
              </a:lnSpc>
              <a:buFont typeface="Wingdings" pitchFamily="2" charset="2"/>
              <a:buChar char="Ø"/>
              <a:defRPr/>
            </a:pPr>
            <a:r>
              <a:rPr lang="tr-TR" sz="2400" dirty="0" smtClean="0">
                <a:latin typeface="Arial" pitchFamily="34" charset="0"/>
                <a:cs typeface="Arial" pitchFamily="34" charset="0"/>
              </a:rPr>
              <a:t>Denge bozukluğu,</a:t>
            </a:r>
            <a:endParaRPr lang="en-US" sz="2400" dirty="0" smtClean="0">
              <a:latin typeface="Arial" pitchFamily="34" charset="0"/>
              <a:cs typeface="Arial" pitchFamily="34" charset="0"/>
            </a:endParaRPr>
          </a:p>
          <a:p>
            <a:pPr eaLnBrk="1" hangingPunct="1">
              <a:lnSpc>
                <a:spcPct val="80000"/>
              </a:lnSpc>
              <a:buFont typeface="Wingdings" pitchFamily="2" charset="2"/>
              <a:buChar char="Ø"/>
              <a:defRPr/>
            </a:pPr>
            <a:r>
              <a:rPr lang="tr-TR" sz="2400" dirty="0" smtClean="0">
                <a:latin typeface="Arial" pitchFamily="34" charset="0"/>
                <a:cs typeface="Arial" pitchFamily="34" charset="0"/>
              </a:rPr>
              <a:t>Baş ağrısı,</a:t>
            </a:r>
            <a:endParaRPr lang="en-US" sz="2400" dirty="0" smtClean="0">
              <a:latin typeface="Arial" pitchFamily="34" charset="0"/>
              <a:cs typeface="Arial" pitchFamily="34" charset="0"/>
            </a:endParaRPr>
          </a:p>
          <a:p>
            <a:pPr eaLnBrk="1" hangingPunct="1">
              <a:lnSpc>
                <a:spcPct val="80000"/>
              </a:lnSpc>
              <a:buFont typeface="Wingdings" pitchFamily="2" charset="2"/>
              <a:buChar char="Ø"/>
              <a:defRPr/>
            </a:pPr>
            <a:r>
              <a:rPr lang="tr-TR" sz="2400" dirty="0" smtClean="0">
                <a:latin typeface="Arial" pitchFamily="34" charset="0"/>
                <a:cs typeface="Arial" pitchFamily="34" charset="0"/>
              </a:rPr>
              <a:t>Şaşkınlık, miskinlik</a:t>
            </a:r>
            <a:endParaRPr lang="en-US" sz="2400" dirty="0" smtClean="0">
              <a:latin typeface="Arial" pitchFamily="34" charset="0"/>
              <a:cs typeface="Arial" pitchFamily="34" charset="0"/>
            </a:endParaRPr>
          </a:p>
          <a:p>
            <a:pPr eaLnBrk="1" hangingPunct="1">
              <a:lnSpc>
                <a:spcPct val="80000"/>
              </a:lnSpc>
              <a:buFont typeface="Wingdings" pitchFamily="2" charset="2"/>
              <a:buChar char="Ø"/>
              <a:defRPr/>
            </a:pPr>
            <a:r>
              <a:rPr lang="tr-TR" sz="2400" dirty="0" smtClean="0">
                <a:latin typeface="Arial" pitchFamily="34" charset="0"/>
                <a:cs typeface="Arial" pitchFamily="34" charset="0"/>
              </a:rPr>
              <a:t>Çırpınma, koma ve ölüm</a:t>
            </a:r>
            <a:r>
              <a:rPr lang="en-US" sz="2400" dirty="0" smtClean="0">
                <a:latin typeface="Arial" pitchFamily="34" charset="0"/>
                <a:cs typeface="Arial" pitchFamily="34" charset="0"/>
              </a:rPr>
              <a:t> </a:t>
            </a:r>
          </a:p>
          <a:p>
            <a:pPr eaLnBrk="1" hangingPunct="1">
              <a:lnSpc>
                <a:spcPct val="80000"/>
              </a:lnSpc>
              <a:buFontTx/>
              <a:buNone/>
              <a:defRPr/>
            </a:pPr>
            <a:endParaRPr lang="tr-TR" sz="2400" dirty="0" smtClean="0">
              <a:solidFill>
                <a:schemeClr val="accent5">
                  <a:lumMod val="40000"/>
                  <a:lumOff val="60000"/>
                </a:schemeClr>
              </a:solidFill>
            </a:endParaRPr>
          </a:p>
        </p:txBody>
      </p:sp>
    </p:spTree>
    <p:extLst>
      <p:ext uri="{BB962C8B-B14F-4D97-AF65-F5344CB8AC3E}">
        <p14:creationId xmlns:p14="http://schemas.microsoft.com/office/powerpoint/2010/main" xmlns="" val="2201569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539750" y="549275"/>
            <a:ext cx="8207375" cy="5616575"/>
          </a:xfrm>
        </p:spPr>
        <p:txBody>
          <a:bodyPr>
            <a:normAutofit/>
          </a:bodyPr>
          <a:lstStyle/>
          <a:p>
            <a:pPr algn="just" eaLnBrk="1" hangingPunct="1">
              <a:lnSpc>
                <a:spcPct val="90000"/>
              </a:lnSpc>
              <a:buFontTx/>
              <a:buNone/>
              <a:defRPr/>
            </a:pPr>
            <a:r>
              <a:rPr lang="tr-TR" sz="2000" b="1" dirty="0" smtClean="0">
                <a:solidFill>
                  <a:schemeClr val="accent5">
                    <a:lumMod val="40000"/>
                    <a:lumOff val="60000"/>
                  </a:schemeClr>
                </a:solidFill>
              </a:rPr>
              <a:t>		</a:t>
            </a:r>
          </a:p>
          <a:p>
            <a:pPr algn="ctr" eaLnBrk="1" hangingPunct="1">
              <a:lnSpc>
                <a:spcPct val="90000"/>
              </a:lnSpc>
              <a:buFontTx/>
              <a:buNone/>
              <a:defRPr/>
            </a:pPr>
            <a:r>
              <a:rPr lang="tr-TR" sz="32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YAKICI GAZLAR </a:t>
            </a:r>
          </a:p>
          <a:p>
            <a:pPr algn="just" eaLnBrk="1" hangingPunct="1">
              <a:lnSpc>
                <a:spcPct val="90000"/>
              </a:lnSpc>
              <a:buFontTx/>
              <a:buNone/>
              <a:defRPr/>
            </a:pPr>
            <a:endParaRPr lang="tr-TR" sz="2000" b="1" dirty="0" smtClean="0">
              <a:solidFill>
                <a:schemeClr val="accent5">
                  <a:lumMod val="40000"/>
                  <a:lumOff val="60000"/>
                </a:schemeClr>
              </a:solidFill>
            </a:endParaRPr>
          </a:p>
          <a:p>
            <a:pPr algn="just" eaLnBrk="1" hangingPunct="1">
              <a:lnSpc>
                <a:spcPct val="90000"/>
              </a:lnSpc>
              <a:defRPr/>
            </a:pPr>
            <a:endParaRPr lang="tr-TR" sz="2000" dirty="0" smtClean="0">
              <a:solidFill>
                <a:schemeClr val="accent5">
                  <a:lumMod val="40000"/>
                  <a:lumOff val="60000"/>
                </a:schemeClr>
              </a:solidFill>
            </a:endParaRPr>
          </a:p>
          <a:p>
            <a:pPr algn="just" eaLnBrk="1" hangingPunct="1">
              <a:lnSpc>
                <a:spcPct val="90000"/>
              </a:lnSpc>
              <a:defRPr/>
            </a:pPr>
            <a:r>
              <a:rPr lang="tr-TR" sz="2000" dirty="0" smtClean="0">
                <a:latin typeface="Arial" pitchFamily="34" charset="0"/>
                <a:cs typeface="Arial" pitchFamily="34" charset="0"/>
              </a:rPr>
              <a:t>Hücre DNA’sını tahrip ederek hücre faaliyetlerini durdurur. Hücre zehirleyici ve yapısını değiştirici etki gösterir.</a:t>
            </a:r>
            <a:endParaRPr lang="en-US" sz="2000" dirty="0" smtClean="0">
              <a:latin typeface="Arial" pitchFamily="34" charset="0"/>
              <a:cs typeface="Arial" pitchFamily="34" charset="0"/>
            </a:endParaRPr>
          </a:p>
          <a:p>
            <a:pPr algn="just" eaLnBrk="1" hangingPunct="1">
              <a:lnSpc>
                <a:spcPct val="90000"/>
              </a:lnSpc>
              <a:defRPr/>
            </a:pPr>
            <a:r>
              <a:rPr lang="tr-TR" sz="2000" dirty="0" smtClean="0">
                <a:latin typeface="Arial" pitchFamily="34" charset="0"/>
                <a:cs typeface="Arial" pitchFamily="34" charset="0"/>
              </a:rPr>
              <a:t>Buhar ve sıvı olarak kullanılan yakıcı gazlar gözlere ve akciğerlere etki eder ve deriyi yakarlar. Renkleri renksizden koyu kahve rengine kadar değişen yağlı sıvılardır. </a:t>
            </a:r>
          </a:p>
          <a:p>
            <a:pPr algn="just" eaLnBrk="1" hangingPunct="1">
              <a:lnSpc>
                <a:spcPct val="90000"/>
              </a:lnSpc>
              <a:defRPr/>
            </a:pPr>
            <a:r>
              <a:rPr lang="tr-TR" sz="2000" dirty="0" smtClean="0">
                <a:latin typeface="Arial" pitchFamily="34" charset="0"/>
                <a:cs typeface="Arial" pitchFamily="34" charset="0"/>
              </a:rPr>
              <a:t>Bu gazların bir kısmı kokusuz olup, diğerlerinin hardal, sarımsak, sardunya, bayır turpu kokusu vardır.</a:t>
            </a:r>
            <a:r>
              <a:rPr lang="tr-TR" sz="2000" b="1" dirty="0" smtClean="0">
                <a:latin typeface="Arial" pitchFamily="34" charset="0"/>
                <a:cs typeface="Arial" pitchFamily="34" charset="0"/>
              </a:rPr>
              <a:t> </a:t>
            </a:r>
          </a:p>
          <a:p>
            <a:pPr eaLnBrk="1" hangingPunct="1">
              <a:defRPr/>
            </a:pPr>
            <a:r>
              <a:rPr lang="tr-TR" sz="2000" dirty="0" smtClean="0">
                <a:latin typeface="Arial" pitchFamily="34" charset="0"/>
                <a:cs typeface="Arial" pitchFamily="34" charset="0"/>
              </a:rPr>
              <a:t>Yakıcı gazlar etkilerini sinsice gösterirler. Dokunulduğunda ağrı ve sızı duyulmaz etkisi geçtir. </a:t>
            </a:r>
          </a:p>
          <a:p>
            <a:pPr eaLnBrk="1" hangingPunct="1">
              <a:defRPr/>
            </a:pPr>
            <a:r>
              <a:rPr lang="tr-TR" sz="2000" dirty="0" smtClean="0">
                <a:latin typeface="Arial" pitchFamily="34" charset="0"/>
                <a:cs typeface="Arial" pitchFamily="34" charset="0"/>
              </a:rPr>
              <a:t>Yakıcı gazlar personeli saf dışı etmek ve saf dışı olma korkusu altında bulundurup, giyildiğinde içinde uzun müddet kalınamayan koruyucu elbiseleri çıkarmamayı sağlayan gazlardır. </a:t>
            </a:r>
          </a:p>
          <a:p>
            <a:pPr algn="just" eaLnBrk="1" hangingPunct="1">
              <a:lnSpc>
                <a:spcPct val="90000"/>
              </a:lnSpc>
              <a:defRPr/>
            </a:pPr>
            <a:endParaRPr lang="tr-TR" sz="2000" dirty="0" smtClean="0"/>
          </a:p>
        </p:txBody>
      </p:sp>
    </p:spTree>
    <p:extLst>
      <p:ext uri="{BB962C8B-B14F-4D97-AF65-F5344CB8AC3E}">
        <p14:creationId xmlns:p14="http://schemas.microsoft.com/office/powerpoint/2010/main" xmlns="" val="1519102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1043607" y="765174"/>
            <a:ext cx="7488833" cy="5112097"/>
          </a:xfrm>
        </p:spPr>
        <p:txBody>
          <a:bodyPr>
            <a:normAutofit fontScale="70000" lnSpcReduction="20000"/>
          </a:bodyPr>
          <a:lstStyle/>
          <a:p>
            <a:pPr algn="ctr" eaLnBrk="1" hangingPunct="1">
              <a:lnSpc>
                <a:spcPct val="80000"/>
              </a:lnSpc>
              <a:buFontTx/>
              <a:buNone/>
              <a:defRPr/>
            </a:pPr>
            <a:r>
              <a:rPr lang="tr-TR" sz="2000" dirty="0" smtClean="0">
                <a:solidFill>
                  <a:schemeClr val="accent5">
                    <a:lumMod val="40000"/>
                    <a:lumOff val="60000"/>
                  </a:schemeClr>
                </a:solidFill>
              </a:rPr>
              <a:t>	</a:t>
            </a:r>
          </a:p>
          <a:p>
            <a:pPr algn="ctr" eaLnBrk="1" hangingPunct="1">
              <a:lnSpc>
                <a:spcPct val="80000"/>
              </a:lnSpc>
              <a:buFontTx/>
              <a:buNone/>
              <a:defRPr/>
            </a:pPr>
            <a:r>
              <a:rPr lang="tr-TR" sz="40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YAKICI GAZLARIN FİZYOLOJİK </a:t>
            </a:r>
          </a:p>
          <a:p>
            <a:pPr algn="ctr" eaLnBrk="1" hangingPunct="1">
              <a:lnSpc>
                <a:spcPct val="80000"/>
              </a:lnSpc>
              <a:buFontTx/>
              <a:buNone/>
              <a:defRPr/>
            </a:pPr>
            <a:endParaRPr lang="tr-TR" sz="40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algn="ctr" eaLnBrk="1" hangingPunct="1">
              <a:lnSpc>
                <a:spcPct val="80000"/>
              </a:lnSpc>
              <a:buFontTx/>
              <a:buNone/>
              <a:defRPr/>
            </a:pPr>
            <a:r>
              <a:rPr lang="tr-TR" sz="40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ETKİLERİ</a:t>
            </a:r>
            <a:endParaRPr lang="tr-TR" sz="28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eaLnBrk="1" hangingPunct="1">
              <a:lnSpc>
                <a:spcPct val="80000"/>
              </a:lnSpc>
              <a:buFontTx/>
              <a:buNone/>
              <a:defRPr/>
            </a:pPr>
            <a:endParaRPr lang="tr-TR" sz="2800" b="1" dirty="0" smtClean="0">
              <a:solidFill>
                <a:schemeClr val="accent5">
                  <a:lumMod val="40000"/>
                  <a:lumOff val="60000"/>
                </a:schemeClr>
              </a:solidFill>
            </a:endParaRPr>
          </a:p>
          <a:p>
            <a:pPr lvl="1">
              <a:lnSpc>
                <a:spcPct val="80000"/>
              </a:lnSpc>
              <a:buFont typeface="Wingdings" pitchFamily="2" charset="2"/>
              <a:buChar char="Ø"/>
              <a:defRPr/>
            </a:pPr>
            <a:r>
              <a:rPr lang="tr-TR" dirty="0" smtClean="0">
                <a:latin typeface="Arial" pitchFamily="34" charset="0"/>
                <a:cs typeface="Arial" pitchFamily="34" charset="0"/>
              </a:rPr>
              <a:t>Gözlerde kızarıklık, sulanma, yanma, iltihap,</a:t>
            </a:r>
          </a:p>
          <a:p>
            <a:pPr lvl="1">
              <a:lnSpc>
                <a:spcPct val="80000"/>
              </a:lnSpc>
              <a:buNone/>
              <a:defRPr/>
            </a:pPr>
            <a:endParaRPr lang="en-US" dirty="0" smtClean="0">
              <a:latin typeface="Arial" pitchFamily="34" charset="0"/>
              <a:cs typeface="Arial" pitchFamily="34" charset="0"/>
            </a:endParaRPr>
          </a:p>
          <a:p>
            <a:pPr lvl="1">
              <a:lnSpc>
                <a:spcPct val="80000"/>
              </a:lnSpc>
              <a:buFont typeface="Wingdings" pitchFamily="2" charset="2"/>
              <a:buChar char="Ø"/>
              <a:defRPr/>
            </a:pPr>
            <a:r>
              <a:rPr lang="tr-TR" dirty="0" smtClean="0">
                <a:latin typeface="Arial" pitchFamily="34" charset="0"/>
                <a:cs typeface="Arial" pitchFamily="34" charset="0"/>
              </a:rPr>
              <a:t>Gözlerde ışığa karşı hassasiyet,</a:t>
            </a:r>
          </a:p>
          <a:p>
            <a:pPr lvl="1">
              <a:lnSpc>
                <a:spcPct val="80000"/>
              </a:lnSpc>
              <a:buNone/>
              <a:defRPr/>
            </a:pPr>
            <a:endParaRPr lang="en-US" dirty="0" smtClean="0">
              <a:latin typeface="Arial" pitchFamily="34" charset="0"/>
              <a:cs typeface="Arial" pitchFamily="34" charset="0"/>
            </a:endParaRPr>
          </a:p>
          <a:p>
            <a:pPr lvl="1">
              <a:lnSpc>
                <a:spcPct val="80000"/>
              </a:lnSpc>
              <a:buFont typeface="Wingdings" pitchFamily="2" charset="2"/>
              <a:buChar char="Ø"/>
              <a:defRPr/>
            </a:pPr>
            <a:r>
              <a:rPr lang="tr-TR" dirty="0" smtClean="0">
                <a:latin typeface="Arial" pitchFamily="34" charset="0"/>
                <a:cs typeface="Arial" pitchFamily="34" charset="0"/>
              </a:rPr>
              <a:t>Göz kapaklarının şişmesi,</a:t>
            </a:r>
          </a:p>
          <a:p>
            <a:pPr lvl="1">
              <a:lnSpc>
                <a:spcPct val="80000"/>
              </a:lnSpc>
              <a:buNone/>
              <a:defRPr/>
            </a:pPr>
            <a:endParaRPr lang="tr-TR" dirty="0" smtClean="0">
              <a:latin typeface="Arial" pitchFamily="34" charset="0"/>
              <a:cs typeface="Arial" pitchFamily="34" charset="0"/>
            </a:endParaRPr>
          </a:p>
          <a:p>
            <a:pPr lvl="1">
              <a:lnSpc>
                <a:spcPct val="80000"/>
              </a:lnSpc>
              <a:buFont typeface="Wingdings" pitchFamily="2" charset="2"/>
              <a:buChar char="Ø"/>
              <a:defRPr/>
            </a:pPr>
            <a:r>
              <a:rPr lang="tr-TR" dirty="0" smtClean="0">
                <a:latin typeface="Arial" pitchFamily="34" charset="0"/>
                <a:cs typeface="Arial" pitchFamily="34" charset="0"/>
              </a:rPr>
              <a:t>Öksürük ve boğulma hali,</a:t>
            </a:r>
          </a:p>
          <a:p>
            <a:pPr lvl="1">
              <a:lnSpc>
                <a:spcPct val="80000"/>
              </a:lnSpc>
              <a:buNone/>
              <a:defRPr/>
            </a:pPr>
            <a:endParaRPr lang="en-US" dirty="0" smtClean="0">
              <a:latin typeface="Arial" pitchFamily="34" charset="0"/>
              <a:cs typeface="Arial" pitchFamily="34" charset="0"/>
            </a:endParaRPr>
          </a:p>
          <a:p>
            <a:pPr lvl="1">
              <a:lnSpc>
                <a:spcPct val="80000"/>
              </a:lnSpc>
              <a:buFont typeface="Wingdings" pitchFamily="2" charset="2"/>
              <a:buChar char="Ø"/>
              <a:defRPr/>
            </a:pPr>
            <a:r>
              <a:rPr lang="tr-TR" dirty="0" smtClean="0">
                <a:latin typeface="Arial" pitchFamily="34" charset="0"/>
                <a:cs typeface="Arial" pitchFamily="34" charset="0"/>
              </a:rPr>
              <a:t>Boğaz ve nefes yollarında iltihaplanma,</a:t>
            </a:r>
          </a:p>
          <a:p>
            <a:pPr lvl="1">
              <a:lnSpc>
                <a:spcPct val="80000"/>
              </a:lnSpc>
              <a:buNone/>
              <a:defRPr/>
            </a:pPr>
            <a:endParaRPr lang="en-US" dirty="0" smtClean="0">
              <a:latin typeface="Arial" pitchFamily="34" charset="0"/>
              <a:cs typeface="Arial" pitchFamily="34" charset="0"/>
            </a:endParaRPr>
          </a:p>
          <a:p>
            <a:pPr lvl="1">
              <a:lnSpc>
                <a:spcPct val="80000"/>
              </a:lnSpc>
              <a:buFont typeface="Wingdings" pitchFamily="2" charset="2"/>
              <a:buChar char="Ø"/>
              <a:defRPr/>
            </a:pPr>
            <a:r>
              <a:rPr lang="tr-TR" dirty="0" smtClean="0">
                <a:latin typeface="Arial" pitchFamily="34" charset="0"/>
                <a:cs typeface="Arial" pitchFamily="34" charset="0"/>
              </a:rPr>
              <a:t>Ciltte kızarıklıklar ve yanma,</a:t>
            </a:r>
          </a:p>
          <a:p>
            <a:pPr lvl="1">
              <a:lnSpc>
                <a:spcPct val="80000"/>
              </a:lnSpc>
              <a:buNone/>
              <a:defRPr/>
            </a:pPr>
            <a:endParaRPr lang="en-US" dirty="0" smtClean="0">
              <a:latin typeface="Arial" pitchFamily="34" charset="0"/>
              <a:cs typeface="Arial" pitchFamily="34" charset="0"/>
            </a:endParaRPr>
          </a:p>
          <a:p>
            <a:pPr lvl="1">
              <a:lnSpc>
                <a:spcPct val="80000"/>
              </a:lnSpc>
              <a:buFont typeface="Wingdings" pitchFamily="2" charset="2"/>
              <a:buChar char="Ø"/>
              <a:defRPr/>
            </a:pPr>
            <a:r>
              <a:rPr lang="tr-TR" dirty="0" smtClean="0">
                <a:latin typeface="Arial" pitchFamily="34" charset="0"/>
                <a:cs typeface="Arial" pitchFamily="34" charset="0"/>
              </a:rPr>
              <a:t>Ciltte kabarcıklıklar,</a:t>
            </a:r>
          </a:p>
          <a:p>
            <a:pPr lvl="1">
              <a:lnSpc>
                <a:spcPct val="80000"/>
              </a:lnSpc>
              <a:buNone/>
              <a:defRPr/>
            </a:pPr>
            <a:endParaRPr lang="en-US" dirty="0" smtClean="0">
              <a:latin typeface="Arial" pitchFamily="34" charset="0"/>
              <a:cs typeface="Arial" pitchFamily="34" charset="0"/>
            </a:endParaRPr>
          </a:p>
          <a:p>
            <a:pPr lvl="1">
              <a:lnSpc>
                <a:spcPct val="80000"/>
              </a:lnSpc>
              <a:buFont typeface="Wingdings" pitchFamily="2" charset="2"/>
              <a:buChar char="Ø"/>
              <a:defRPr/>
            </a:pPr>
            <a:r>
              <a:rPr lang="tr-TR" dirty="0" smtClean="0">
                <a:latin typeface="Arial" pitchFamily="34" charset="0"/>
                <a:cs typeface="Arial" pitchFamily="34" charset="0"/>
              </a:rPr>
              <a:t>Bulantı ve kusma,</a:t>
            </a:r>
            <a:endParaRPr lang="en-US" dirty="0" smtClean="0">
              <a:latin typeface="Arial" pitchFamily="34" charset="0"/>
              <a:cs typeface="Arial" pitchFamily="34" charset="0"/>
            </a:endParaRPr>
          </a:p>
          <a:p>
            <a:pPr eaLnBrk="1" hangingPunct="1">
              <a:lnSpc>
                <a:spcPct val="80000"/>
              </a:lnSpc>
              <a:buFontTx/>
              <a:buNone/>
              <a:defRPr/>
            </a:pPr>
            <a:endParaRPr lang="en-US" sz="2400" dirty="0" smtClean="0">
              <a:solidFill>
                <a:schemeClr val="accent5">
                  <a:lumMod val="40000"/>
                  <a:lumOff val="60000"/>
                </a:schemeClr>
              </a:solidFill>
            </a:endParaRPr>
          </a:p>
          <a:p>
            <a:pPr eaLnBrk="1" hangingPunct="1">
              <a:lnSpc>
                <a:spcPct val="80000"/>
              </a:lnSpc>
              <a:buFontTx/>
              <a:buNone/>
              <a:defRPr/>
            </a:pPr>
            <a:endParaRPr lang="tr-TR" sz="2400" dirty="0" smtClean="0">
              <a:solidFill>
                <a:schemeClr val="accent5">
                  <a:lumMod val="40000"/>
                  <a:lumOff val="60000"/>
                </a:schemeClr>
              </a:solidFill>
            </a:endParaRPr>
          </a:p>
        </p:txBody>
      </p:sp>
    </p:spTree>
    <p:extLst>
      <p:ext uri="{BB962C8B-B14F-4D97-AF65-F5344CB8AC3E}">
        <p14:creationId xmlns:p14="http://schemas.microsoft.com/office/powerpoint/2010/main" xmlns="" val="33835458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685800" y="764704"/>
            <a:ext cx="7772400" cy="5400599"/>
          </a:xfrm>
        </p:spPr>
        <p:txBody>
          <a:bodyPr>
            <a:normAutofit/>
          </a:bodyPr>
          <a:lstStyle/>
          <a:p>
            <a:pPr algn="ctr" eaLnBrk="1" hangingPunct="1">
              <a:lnSpc>
                <a:spcPct val="80000"/>
              </a:lnSpc>
              <a:buFontTx/>
              <a:buNone/>
              <a:defRPr/>
            </a:pPr>
            <a:r>
              <a:rPr lang="tr-TR" sz="2400" b="1" dirty="0" smtClean="0">
                <a:solidFill>
                  <a:schemeClr val="accent5">
                    <a:lumMod val="40000"/>
                    <a:lumOff val="60000"/>
                  </a:schemeClr>
                </a:solidFill>
              </a:rPr>
              <a:t>     </a:t>
            </a:r>
            <a:r>
              <a:rPr lang="tr-TR" sz="35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KAN ZEHİRLEYİCİ GAZLAR</a:t>
            </a:r>
            <a:endParaRPr lang="tr-TR" sz="24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eaLnBrk="1" hangingPunct="1">
              <a:lnSpc>
                <a:spcPct val="80000"/>
              </a:lnSpc>
              <a:buFontTx/>
              <a:buNone/>
              <a:defRPr/>
            </a:pPr>
            <a:r>
              <a:rPr lang="tr-TR" sz="2400" b="1" dirty="0" smtClean="0">
                <a:solidFill>
                  <a:schemeClr val="accent5">
                    <a:lumMod val="40000"/>
                    <a:lumOff val="60000"/>
                  </a:schemeClr>
                </a:solidFill>
              </a:rPr>
              <a:t>	</a:t>
            </a:r>
            <a:endParaRPr lang="en-US" sz="2400" b="1" dirty="0" smtClean="0">
              <a:solidFill>
                <a:schemeClr val="accent5">
                  <a:lumMod val="40000"/>
                  <a:lumOff val="60000"/>
                </a:schemeClr>
              </a:solidFill>
            </a:endParaRPr>
          </a:p>
          <a:p>
            <a:pPr>
              <a:lnSpc>
                <a:spcPct val="80000"/>
              </a:lnSpc>
              <a:defRPr/>
            </a:pPr>
            <a:r>
              <a:rPr lang="tr-TR" sz="2600" dirty="0" smtClean="0">
                <a:latin typeface="Arial" pitchFamily="34" charset="0"/>
                <a:cs typeface="Arial" pitchFamily="34" charset="0"/>
              </a:rPr>
              <a:t>Kan zehirleyici gazlar genellikle gaz veya buhar olarak atılır ve solunum yoluyla vücuda girerler.</a:t>
            </a:r>
          </a:p>
          <a:p>
            <a:pPr eaLnBrk="1" hangingPunct="1">
              <a:lnSpc>
                <a:spcPct val="80000"/>
              </a:lnSpc>
              <a:defRPr/>
            </a:pPr>
            <a:endParaRPr lang="tr-TR" sz="2400" dirty="0" smtClean="0">
              <a:latin typeface="Arial" pitchFamily="34" charset="0"/>
              <a:cs typeface="Arial" pitchFamily="34" charset="0"/>
            </a:endParaRPr>
          </a:p>
          <a:p>
            <a:pPr eaLnBrk="1" hangingPunct="1">
              <a:lnSpc>
                <a:spcPct val="80000"/>
              </a:lnSpc>
              <a:defRPr/>
            </a:pPr>
            <a:r>
              <a:rPr lang="tr-TR" sz="2400" dirty="0" smtClean="0">
                <a:latin typeface="Arial" pitchFamily="34" charset="0"/>
                <a:cs typeface="Arial" pitchFamily="34" charset="0"/>
              </a:rPr>
              <a:t>Vücut hücrelerinin kandaki oksijeni kullanmalarına engel olmak suretiyle dolaşım ve solunum sistemlerini etkilerler.</a:t>
            </a:r>
          </a:p>
          <a:p>
            <a:pPr eaLnBrk="1" hangingPunct="1">
              <a:lnSpc>
                <a:spcPct val="80000"/>
              </a:lnSpc>
              <a:defRPr/>
            </a:pPr>
            <a:endParaRPr lang="tr-TR" sz="2400" dirty="0" smtClean="0">
              <a:latin typeface="Arial" pitchFamily="34" charset="0"/>
              <a:cs typeface="Arial" pitchFamily="34" charset="0"/>
            </a:endParaRPr>
          </a:p>
          <a:p>
            <a:pPr eaLnBrk="1" hangingPunct="1">
              <a:lnSpc>
                <a:spcPct val="80000"/>
              </a:lnSpc>
              <a:defRPr/>
            </a:pPr>
            <a:r>
              <a:rPr lang="tr-TR" sz="2400" dirty="0" smtClean="0">
                <a:latin typeface="Arial" pitchFamily="34" charset="0"/>
                <a:cs typeface="Arial" pitchFamily="34" charset="0"/>
              </a:rPr>
              <a:t>Bu gazlar renksizdirler. Bazılarında şeftali çekirdeğinin bayıltıcı kokusu veya acı badem kokusu vardır. Bazıları burnu tahriş edebilir. </a:t>
            </a:r>
          </a:p>
          <a:p>
            <a:pPr eaLnBrk="1" hangingPunct="1">
              <a:lnSpc>
                <a:spcPct val="80000"/>
              </a:lnSpc>
              <a:defRPr/>
            </a:pPr>
            <a:endParaRPr lang="tr-TR" sz="2400" dirty="0" smtClean="0">
              <a:latin typeface="Arial" pitchFamily="34" charset="0"/>
              <a:cs typeface="Arial" pitchFamily="34" charset="0"/>
            </a:endParaRPr>
          </a:p>
          <a:p>
            <a:pPr eaLnBrk="1" hangingPunct="1">
              <a:lnSpc>
                <a:spcPct val="80000"/>
              </a:lnSpc>
              <a:defRPr/>
            </a:pPr>
            <a:r>
              <a:rPr lang="tr-TR" sz="2400" dirty="0" smtClean="0">
                <a:latin typeface="Arial" pitchFamily="34" charset="0"/>
                <a:cs typeface="Arial" pitchFamily="34" charset="0"/>
              </a:rPr>
              <a:t>Kan zehirleyici gazı fazla teneffüs eden kişiler bir kaç dakika içinde kendilerini kaybedebilir ve ölebilirler.</a:t>
            </a:r>
            <a:endParaRPr lang="en-US" sz="2400" dirty="0" smtClean="0">
              <a:latin typeface="Arial" pitchFamily="34" charset="0"/>
              <a:cs typeface="Arial" pitchFamily="34" charset="0"/>
            </a:endParaRPr>
          </a:p>
          <a:p>
            <a:pPr eaLnBrk="1" hangingPunct="1">
              <a:lnSpc>
                <a:spcPct val="80000"/>
              </a:lnSpc>
              <a:defRPr/>
            </a:pPr>
            <a:endParaRPr lang="en-US" sz="2400" dirty="0" smtClean="0">
              <a:solidFill>
                <a:schemeClr val="accent5">
                  <a:lumMod val="40000"/>
                  <a:lumOff val="60000"/>
                </a:schemeClr>
              </a:solidFill>
            </a:endParaRPr>
          </a:p>
          <a:p>
            <a:pPr eaLnBrk="1" hangingPunct="1">
              <a:lnSpc>
                <a:spcPct val="80000"/>
              </a:lnSpc>
              <a:buFontTx/>
              <a:buNone/>
              <a:defRPr/>
            </a:pPr>
            <a:endParaRPr lang="tr-TR" sz="2400" dirty="0" smtClean="0">
              <a:solidFill>
                <a:schemeClr val="accent5">
                  <a:lumMod val="40000"/>
                  <a:lumOff val="60000"/>
                </a:schemeClr>
              </a:solidFill>
            </a:endParaRPr>
          </a:p>
        </p:txBody>
      </p:sp>
    </p:spTree>
    <p:extLst>
      <p:ext uri="{BB962C8B-B14F-4D97-AF65-F5344CB8AC3E}">
        <p14:creationId xmlns:p14="http://schemas.microsoft.com/office/powerpoint/2010/main" xmlns="" val="1064860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755576" y="764704"/>
            <a:ext cx="7704138" cy="5040784"/>
          </a:xfrm>
        </p:spPr>
        <p:txBody>
          <a:bodyPr>
            <a:normAutofit/>
          </a:bodyPr>
          <a:lstStyle/>
          <a:p>
            <a:pPr algn="ctr" eaLnBrk="1" hangingPunct="1">
              <a:lnSpc>
                <a:spcPct val="80000"/>
              </a:lnSpc>
              <a:buFontTx/>
              <a:buNone/>
              <a:defRPr/>
            </a:pPr>
            <a:r>
              <a:rPr lang="tr-TR"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KAN ZEHİRLEYİCİ GAZLARIN </a:t>
            </a:r>
          </a:p>
          <a:p>
            <a:pPr algn="ctr" eaLnBrk="1" hangingPunct="1">
              <a:lnSpc>
                <a:spcPct val="80000"/>
              </a:lnSpc>
              <a:buFontTx/>
              <a:buNone/>
              <a:defRPr/>
            </a:pPr>
            <a:r>
              <a:rPr lang="tr-TR"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FİZYOLOJİK ETKİLERİ</a:t>
            </a:r>
          </a:p>
          <a:p>
            <a:pPr eaLnBrk="1" hangingPunct="1">
              <a:lnSpc>
                <a:spcPct val="80000"/>
              </a:lnSpc>
              <a:buFontTx/>
              <a:buNone/>
              <a:defRPr/>
            </a:pPr>
            <a:endParaRPr lang="en-US" sz="2400" dirty="0" smtClean="0">
              <a:solidFill>
                <a:schemeClr val="accent5">
                  <a:lumMod val="40000"/>
                  <a:lumOff val="60000"/>
                </a:schemeClr>
              </a:solidFill>
            </a:endParaRPr>
          </a:p>
          <a:p>
            <a:pPr eaLnBrk="1" hangingPunct="1">
              <a:lnSpc>
                <a:spcPct val="80000"/>
              </a:lnSpc>
              <a:buFont typeface="Wingdings" pitchFamily="2" charset="2"/>
              <a:buChar char="q"/>
              <a:defRPr/>
            </a:pPr>
            <a:r>
              <a:rPr lang="tr-TR" sz="2400" dirty="0" smtClean="0">
                <a:latin typeface="Arial" pitchFamily="34" charset="0"/>
                <a:cs typeface="Arial" pitchFamily="34" charset="0"/>
              </a:rPr>
              <a:t>Burun ve boğazda tahribat,</a:t>
            </a:r>
            <a:endParaRPr lang="en-US" sz="2400" dirty="0" smtClean="0">
              <a:latin typeface="Arial" pitchFamily="34" charset="0"/>
              <a:cs typeface="Arial" pitchFamily="34" charset="0"/>
            </a:endParaRPr>
          </a:p>
          <a:p>
            <a:pPr eaLnBrk="1" hangingPunct="1">
              <a:lnSpc>
                <a:spcPct val="80000"/>
              </a:lnSpc>
              <a:buFont typeface="Wingdings" pitchFamily="2" charset="2"/>
              <a:buChar char="q"/>
              <a:defRPr/>
            </a:pPr>
            <a:r>
              <a:rPr lang="tr-TR" sz="2400" dirty="0" smtClean="0">
                <a:latin typeface="Arial" pitchFamily="34" charset="0"/>
                <a:cs typeface="Arial" pitchFamily="34" charset="0"/>
              </a:rPr>
              <a:t>Öksürük (CK),</a:t>
            </a:r>
            <a:endParaRPr lang="en-US" sz="2400" dirty="0" smtClean="0">
              <a:latin typeface="Arial" pitchFamily="34" charset="0"/>
              <a:cs typeface="Arial" pitchFamily="34" charset="0"/>
            </a:endParaRPr>
          </a:p>
          <a:p>
            <a:pPr eaLnBrk="1" hangingPunct="1">
              <a:lnSpc>
                <a:spcPct val="80000"/>
              </a:lnSpc>
              <a:buFont typeface="Wingdings" pitchFamily="2" charset="2"/>
              <a:buChar char="q"/>
              <a:defRPr/>
            </a:pPr>
            <a:r>
              <a:rPr lang="tr-TR" sz="2400" dirty="0" smtClean="0">
                <a:latin typeface="Arial" pitchFamily="34" charset="0"/>
                <a:cs typeface="Arial" pitchFamily="34" charset="0"/>
              </a:rPr>
              <a:t>Göğüs darlığı ve boğulma hali,</a:t>
            </a:r>
            <a:endParaRPr lang="en-US" sz="2400" dirty="0" smtClean="0">
              <a:latin typeface="Arial" pitchFamily="34" charset="0"/>
              <a:cs typeface="Arial" pitchFamily="34" charset="0"/>
            </a:endParaRPr>
          </a:p>
          <a:p>
            <a:pPr eaLnBrk="1" hangingPunct="1">
              <a:lnSpc>
                <a:spcPct val="80000"/>
              </a:lnSpc>
              <a:buFont typeface="Wingdings" pitchFamily="2" charset="2"/>
              <a:buChar char="q"/>
              <a:defRPr/>
            </a:pPr>
            <a:r>
              <a:rPr lang="tr-TR" sz="2400" dirty="0" smtClean="0">
                <a:latin typeface="Arial" pitchFamily="34" charset="0"/>
                <a:cs typeface="Arial" pitchFamily="34" charset="0"/>
              </a:rPr>
              <a:t>Gözde tahriş ve yaşarma,</a:t>
            </a:r>
            <a:endParaRPr lang="en-US" sz="2400" dirty="0" smtClean="0">
              <a:latin typeface="Arial" pitchFamily="34" charset="0"/>
              <a:cs typeface="Arial" pitchFamily="34" charset="0"/>
            </a:endParaRPr>
          </a:p>
          <a:p>
            <a:pPr eaLnBrk="1" hangingPunct="1">
              <a:lnSpc>
                <a:spcPct val="80000"/>
              </a:lnSpc>
              <a:buFont typeface="Wingdings" pitchFamily="2" charset="2"/>
              <a:buChar char="q"/>
              <a:defRPr/>
            </a:pPr>
            <a:r>
              <a:rPr lang="tr-TR" sz="2400" dirty="0" smtClean="0">
                <a:latin typeface="Arial" pitchFamily="34" charset="0"/>
                <a:cs typeface="Arial" pitchFamily="34" charset="0"/>
              </a:rPr>
              <a:t>Baş ağrısı, baş dönmesi, göz kararması,</a:t>
            </a:r>
            <a:endParaRPr lang="en-US" sz="2400" dirty="0" smtClean="0">
              <a:latin typeface="Arial" pitchFamily="34" charset="0"/>
              <a:cs typeface="Arial" pitchFamily="34" charset="0"/>
            </a:endParaRPr>
          </a:p>
          <a:p>
            <a:pPr eaLnBrk="1" hangingPunct="1">
              <a:lnSpc>
                <a:spcPct val="80000"/>
              </a:lnSpc>
              <a:buFont typeface="Wingdings" pitchFamily="2" charset="2"/>
              <a:buChar char="q"/>
              <a:defRPr/>
            </a:pPr>
            <a:r>
              <a:rPr lang="tr-TR" sz="2400" dirty="0" smtClean="0">
                <a:latin typeface="Arial" pitchFamily="34" charset="0"/>
                <a:cs typeface="Arial" pitchFamily="34" charset="0"/>
              </a:rPr>
              <a:t>Bulantı ve kusma,</a:t>
            </a:r>
            <a:endParaRPr lang="en-US" sz="2400" dirty="0" smtClean="0">
              <a:latin typeface="Arial" pitchFamily="34" charset="0"/>
              <a:cs typeface="Arial" pitchFamily="34" charset="0"/>
            </a:endParaRPr>
          </a:p>
          <a:p>
            <a:pPr eaLnBrk="1" hangingPunct="1">
              <a:lnSpc>
                <a:spcPct val="80000"/>
              </a:lnSpc>
              <a:buFont typeface="Wingdings" pitchFamily="2" charset="2"/>
              <a:buChar char="q"/>
              <a:defRPr/>
            </a:pPr>
            <a:r>
              <a:rPr lang="tr-TR" sz="2400" dirty="0" smtClean="0">
                <a:latin typeface="Arial" pitchFamily="34" charset="0"/>
                <a:cs typeface="Arial" pitchFamily="34" charset="0"/>
              </a:rPr>
              <a:t>Solunum artması (AC),</a:t>
            </a:r>
            <a:endParaRPr lang="en-US" sz="2400" dirty="0" smtClean="0">
              <a:latin typeface="Arial" pitchFamily="34" charset="0"/>
              <a:cs typeface="Arial" pitchFamily="34" charset="0"/>
            </a:endParaRPr>
          </a:p>
          <a:p>
            <a:pPr eaLnBrk="1" hangingPunct="1">
              <a:lnSpc>
                <a:spcPct val="80000"/>
              </a:lnSpc>
              <a:buFont typeface="Wingdings" pitchFamily="2" charset="2"/>
              <a:buChar char="q"/>
              <a:defRPr/>
            </a:pPr>
            <a:r>
              <a:rPr lang="tr-TR" sz="2400" dirty="0" smtClean="0">
                <a:latin typeface="Arial" pitchFamily="34" charset="0"/>
                <a:cs typeface="Arial" pitchFamily="34" charset="0"/>
              </a:rPr>
              <a:t>Güç ve ağır teneffüs (CK),</a:t>
            </a:r>
            <a:endParaRPr lang="en-US" sz="2400" dirty="0" smtClean="0">
              <a:latin typeface="Arial" pitchFamily="34" charset="0"/>
              <a:cs typeface="Arial" pitchFamily="34" charset="0"/>
            </a:endParaRPr>
          </a:p>
          <a:p>
            <a:pPr eaLnBrk="1" hangingPunct="1">
              <a:lnSpc>
                <a:spcPct val="80000"/>
              </a:lnSpc>
              <a:buFont typeface="Wingdings" pitchFamily="2" charset="2"/>
              <a:buChar char="q"/>
              <a:defRPr/>
            </a:pPr>
            <a:r>
              <a:rPr lang="tr-TR" sz="2400" dirty="0" smtClean="0">
                <a:latin typeface="Arial" pitchFamily="34" charset="0"/>
                <a:cs typeface="Arial" pitchFamily="34" charset="0"/>
              </a:rPr>
              <a:t>Titreme (SA),</a:t>
            </a:r>
            <a:endParaRPr lang="en-US" sz="2400" dirty="0" smtClean="0">
              <a:latin typeface="Arial" pitchFamily="34" charset="0"/>
              <a:cs typeface="Arial" pitchFamily="34" charset="0"/>
            </a:endParaRPr>
          </a:p>
          <a:p>
            <a:pPr eaLnBrk="1" hangingPunct="1">
              <a:lnSpc>
                <a:spcPct val="80000"/>
              </a:lnSpc>
              <a:buFont typeface="Wingdings" pitchFamily="2" charset="2"/>
              <a:buChar char="q"/>
              <a:defRPr/>
            </a:pPr>
            <a:r>
              <a:rPr lang="tr-TR" sz="2400" dirty="0" smtClean="0">
                <a:latin typeface="Arial" pitchFamily="34" charset="0"/>
                <a:cs typeface="Arial" pitchFamily="34" charset="0"/>
              </a:rPr>
              <a:t>Koma ve ölüm (Fazla miktarda teneffüs edildiğinde.)</a:t>
            </a:r>
            <a:endParaRPr lang="en-US" sz="2400" dirty="0" smtClean="0">
              <a:latin typeface="Arial" pitchFamily="34" charset="0"/>
              <a:cs typeface="Arial" pitchFamily="34" charset="0"/>
            </a:endParaRPr>
          </a:p>
          <a:p>
            <a:pPr eaLnBrk="1" hangingPunct="1">
              <a:lnSpc>
                <a:spcPct val="80000"/>
              </a:lnSpc>
              <a:buFontTx/>
              <a:buNone/>
              <a:defRPr/>
            </a:pPr>
            <a:endParaRPr lang="en-US" sz="2400" dirty="0" smtClean="0">
              <a:solidFill>
                <a:schemeClr val="accent5">
                  <a:lumMod val="40000"/>
                  <a:lumOff val="60000"/>
                </a:schemeClr>
              </a:solidFill>
            </a:endParaRPr>
          </a:p>
          <a:p>
            <a:pPr eaLnBrk="1" hangingPunct="1">
              <a:lnSpc>
                <a:spcPct val="80000"/>
              </a:lnSpc>
              <a:buFontTx/>
              <a:buNone/>
              <a:defRPr/>
            </a:pPr>
            <a:endParaRPr lang="tr-TR" sz="2400" dirty="0" smtClean="0">
              <a:solidFill>
                <a:schemeClr val="accent5">
                  <a:lumMod val="40000"/>
                  <a:lumOff val="60000"/>
                </a:schemeClr>
              </a:solidFill>
            </a:endParaRPr>
          </a:p>
        </p:txBody>
      </p:sp>
    </p:spTree>
    <p:extLst>
      <p:ext uri="{BB962C8B-B14F-4D97-AF65-F5344CB8AC3E}">
        <p14:creationId xmlns:p14="http://schemas.microsoft.com/office/powerpoint/2010/main" xmlns="" val="21995623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a:xfrm>
            <a:off x="683568" y="1052736"/>
            <a:ext cx="8207375" cy="4899248"/>
          </a:xfrm>
        </p:spPr>
        <p:txBody>
          <a:bodyPr>
            <a:normAutofit/>
          </a:bodyPr>
          <a:lstStyle/>
          <a:p>
            <a:pPr algn="ctr" eaLnBrk="1" hangingPunct="1">
              <a:lnSpc>
                <a:spcPct val="80000"/>
              </a:lnSpc>
              <a:buFontTx/>
              <a:buNone/>
              <a:defRPr/>
            </a:pPr>
            <a:r>
              <a:rPr lang="tr-TR" sz="2400" b="1" i="1" dirty="0" smtClean="0">
                <a:solidFill>
                  <a:schemeClr val="accent1">
                    <a:lumMod val="60000"/>
                    <a:lumOff val="40000"/>
                  </a:schemeClr>
                </a:solidFill>
                <a:effectLst>
                  <a:outerShdw blurRad="38100" dist="38100" dir="2700000" algn="tl">
                    <a:srgbClr val="000000">
                      <a:alpha val="43137"/>
                    </a:srgbClr>
                  </a:outerShdw>
                </a:effectLst>
              </a:rPr>
              <a:t>	</a:t>
            </a:r>
            <a:r>
              <a:rPr lang="tr-TR" sz="36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BOĞUCU GAZLAR</a:t>
            </a:r>
          </a:p>
          <a:p>
            <a:pPr eaLnBrk="1" hangingPunct="1">
              <a:lnSpc>
                <a:spcPct val="80000"/>
              </a:lnSpc>
              <a:buFontTx/>
              <a:buNone/>
              <a:defRPr/>
            </a:pPr>
            <a:endParaRPr lang="en-US" sz="2000" dirty="0" smtClean="0">
              <a:solidFill>
                <a:schemeClr val="accent5">
                  <a:lumMod val="40000"/>
                  <a:lumOff val="60000"/>
                </a:schemeClr>
              </a:solidFill>
            </a:endParaRPr>
          </a:p>
          <a:p>
            <a:pPr eaLnBrk="1" hangingPunct="1">
              <a:lnSpc>
                <a:spcPct val="80000"/>
              </a:lnSpc>
              <a:buFontTx/>
              <a:buNone/>
              <a:defRPr/>
            </a:pPr>
            <a:r>
              <a:rPr lang="tr-TR" sz="2000" dirty="0" smtClean="0">
                <a:solidFill>
                  <a:schemeClr val="accent5">
                    <a:lumMod val="40000"/>
                    <a:lumOff val="60000"/>
                  </a:schemeClr>
                </a:solidFill>
              </a:rPr>
              <a:t>	</a:t>
            </a:r>
            <a:r>
              <a:rPr lang="tr-TR" sz="2400" dirty="0" smtClean="0">
                <a:latin typeface="Arial" pitchFamily="34" charset="0"/>
                <a:cs typeface="Arial" pitchFamily="34" charset="0"/>
              </a:rPr>
              <a:t>Boğucu gazlar, solunum yoluyla vücuda girerler. Nefes yolları ve akciğeri tahrip etmek suretiyle solunum sistemini etkilerler. </a:t>
            </a:r>
          </a:p>
          <a:p>
            <a:pPr eaLnBrk="1" hangingPunct="1">
              <a:lnSpc>
                <a:spcPct val="80000"/>
              </a:lnSpc>
              <a:buFontTx/>
              <a:buNone/>
              <a:defRPr/>
            </a:pPr>
            <a:endParaRPr lang="tr-TR" sz="2400" dirty="0" smtClean="0">
              <a:latin typeface="Arial" pitchFamily="34" charset="0"/>
              <a:cs typeface="Arial" pitchFamily="34" charset="0"/>
            </a:endParaRPr>
          </a:p>
          <a:p>
            <a:pPr eaLnBrk="1" hangingPunct="1">
              <a:lnSpc>
                <a:spcPct val="80000"/>
              </a:lnSpc>
              <a:buFontTx/>
              <a:buNone/>
              <a:defRPr/>
            </a:pPr>
            <a:r>
              <a:rPr lang="tr-TR" sz="2400" dirty="0" smtClean="0">
                <a:latin typeface="Arial" pitchFamily="34" charset="0"/>
                <a:cs typeface="Arial" pitchFamily="34" charset="0"/>
              </a:rPr>
              <a:t>	Fazla miktarda alındığında gazla şişen akciğerler kanın serumu nedeniyle sıvı ile dolar ve oksijen eksikliği ölüme neden olur. Tıpkı su içerisinde boğulmak gibi ölüm meydana getirirler.</a:t>
            </a:r>
          </a:p>
          <a:p>
            <a:pPr eaLnBrk="1" hangingPunct="1">
              <a:lnSpc>
                <a:spcPct val="80000"/>
              </a:lnSpc>
              <a:buFontTx/>
              <a:buNone/>
              <a:defRPr/>
            </a:pPr>
            <a:endParaRPr lang="tr-TR" sz="2400" dirty="0" smtClean="0">
              <a:latin typeface="Arial" pitchFamily="34" charset="0"/>
              <a:cs typeface="Arial" pitchFamily="34" charset="0"/>
            </a:endParaRPr>
          </a:p>
          <a:p>
            <a:pPr eaLnBrk="1" hangingPunct="1">
              <a:lnSpc>
                <a:spcPct val="80000"/>
              </a:lnSpc>
              <a:buFontTx/>
              <a:buNone/>
              <a:defRPr/>
            </a:pPr>
            <a:r>
              <a:rPr lang="tr-TR" sz="2400" dirty="0" smtClean="0">
                <a:latin typeface="Arial" pitchFamily="34" charset="0"/>
                <a:cs typeface="Arial" pitchFamily="34" charset="0"/>
              </a:rPr>
              <a:t> 	Çok uçucu olan bu gruptaki gazlar genellikle renksiz ve yeni biçilmiş çayır, çürümüş saman ve mısır püskülü kokusu gibi kokuları vardır.</a:t>
            </a:r>
            <a:endParaRPr lang="en-US" sz="2400" dirty="0" smtClean="0">
              <a:latin typeface="Arial" pitchFamily="34" charset="0"/>
              <a:cs typeface="Arial" pitchFamily="34" charset="0"/>
            </a:endParaRPr>
          </a:p>
          <a:p>
            <a:pPr eaLnBrk="1" hangingPunct="1">
              <a:lnSpc>
                <a:spcPct val="80000"/>
              </a:lnSpc>
              <a:buFontTx/>
              <a:buNone/>
              <a:defRPr/>
            </a:pPr>
            <a:endParaRPr lang="tr-TR" sz="2000" dirty="0" smtClean="0">
              <a:solidFill>
                <a:schemeClr val="accent5">
                  <a:lumMod val="40000"/>
                  <a:lumOff val="60000"/>
                </a:schemeClr>
              </a:solidFill>
            </a:endParaRPr>
          </a:p>
        </p:txBody>
      </p:sp>
    </p:spTree>
    <p:extLst>
      <p:ext uri="{BB962C8B-B14F-4D97-AF65-F5344CB8AC3E}">
        <p14:creationId xmlns:p14="http://schemas.microsoft.com/office/powerpoint/2010/main" xmlns="" val="26612731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a:xfrm>
            <a:off x="685800" y="476672"/>
            <a:ext cx="7772400" cy="5411366"/>
          </a:xfrm>
        </p:spPr>
        <p:txBody>
          <a:bodyPr>
            <a:normAutofit/>
          </a:bodyPr>
          <a:lstStyle/>
          <a:p>
            <a:pPr marL="609600" indent="-609600" algn="ctr" eaLnBrk="1" hangingPunct="1">
              <a:lnSpc>
                <a:spcPct val="80000"/>
              </a:lnSpc>
              <a:buFontTx/>
              <a:buNone/>
              <a:defRPr/>
            </a:pPr>
            <a:r>
              <a:rPr lang="tr-TR" sz="2000" b="1" dirty="0" smtClean="0">
                <a:solidFill>
                  <a:schemeClr val="accent5">
                    <a:lumMod val="40000"/>
                    <a:lumOff val="60000"/>
                  </a:schemeClr>
                </a:solidFill>
              </a:rPr>
              <a:t>	</a:t>
            </a:r>
            <a:r>
              <a:rPr lang="tr-TR" sz="3600" b="1" dirty="0" smtClean="0">
                <a:solidFill>
                  <a:schemeClr val="accent1">
                    <a:lumMod val="60000"/>
                    <a:lumOff val="40000"/>
                  </a:schemeClr>
                </a:solidFill>
                <a:effectLst>
                  <a:outerShdw blurRad="38100" dist="38100" dir="2700000" algn="tl">
                    <a:srgbClr val="000000">
                      <a:alpha val="43137"/>
                    </a:srgbClr>
                  </a:outerShdw>
                </a:effectLst>
              </a:rPr>
              <a:t>BOĞUCU GAZLARIN FİZYOLOJİK ETKİLERİ</a:t>
            </a:r>
            <a:endParaRPr lang="tr-TR" sz="2000" b="1" dirty="0" smtClean="0">
              <a:solidFill>
                <a:schemeClr val="accent1">
                  <a:lumMod val="60000"/>
                  <a:lumOff val="40000"/>
                </a:schemeClr>
              </a:solidFill>
              <a:effectLst>
                <a:outerShdw blurRad="38100" dist="38100" dir="2700000" algn="tl">
                  <a:srgbClr val="000000">
                    <a:alpha val="43137"/>
                  </a:srgbClr>
                </a:outerShdw>
              </a:effectLst>
            </a:endParaRPr>
          </a:p>
          <a:p>
            <a:pPr marL="609600" indent="-609600" eaLnBrk="1" hangingPunct="1">
              <a:lnSpc>
                <a:spcPct val="80000"/>
              </a:lnSpc>
              <a:buFontTx/>
              <a:buNone/>
              <a:defRPr/>
            </a:pPr>
            <a:endParaRPr lang="tr-TR" sz="2400" b="1" dirty="0" smtClean="0">
              <a:solidFill>
                <a:schemeClr val="accent5">
                  <a:lumMod val="40000"/>
                  <a:lumOff val="60000"/>
                </a:schemeClr>
              </a:solidFill>
            </a:endParaRPr>
          </a:p>
          <a:p>
            <a:pPr marL="984504" lvl="1" indent="-609600">
              <a:lnSpc>
                <a:spcPct val="80000"/>
              </a:lnSpc>
              <a:buFont typeface="Wingdings" pitchFamily="2" charset="2"/>
              <a:buChar char="q"/>
              <a:defRPr/>
            </a:pPr>
            <a:r>
              <a:rPr lang="tr-TR" sz="2400" dirty="0" smtClean="0">
                <a:latin typeface="Arial" pitchFamily="34" charset="0"/>
                <a:cs typeface="Arial" pitchFamily="34" charset="0"/>
              </a:rPr>
              <a:t>Öksürük,</a:t>
            </a:r>
          </a:p>
          <a:p>
            <a:pPr marL="984504" lvl="1" indent="-609600">
              <a:lnSpc>
                <a:spcPct val="80000"/>
              </a:lnSpc>
              <a:buFont typeface="Wingdings" pitchFamily="2" charset="2"/>
              <a:buChar char="q"/>
              <a:defRPr/>
            </a:pPr>
            <a:r>
              <a:rPr lang="tr-TR" sz="2400" dirty="0" smtClean="0">
                <a:latin typeface="Arial" pitchFamily="34" charset="0"/>
                <a:cs typeface="Arial" pitchFamily="34" charset="0"/>
              </a:rPr>
              <a:t>Burun ve boğazda tahriş ve akıntı,</a:t>
            </a:r>
            <a:endParaRPr lang="en-US" sz="2400" dirty="0" smtClean="0">
              <a:latin typeface="Arial" pitchFamily="34" charset="0"/>
              <a:cs typeface="Arial" pitchFamily="34" charset="0"/>
            </a:endParaRPr>
          </a:p>
          <a:p>
            <a:pPr marL="984504" lvl="1" indent="-609600">
              <a:lnSpc>
                <a:spcPct val="80000"/>
              </a:lnSpc>
              <a:buFont typeface="Wingdings" pitchFamily="2" charset="2"/>
              <a:buChar char="q"/>
              <a:defRPr/>
            </a:pPr>
            <a:r>
              <a:rPr lang="tr-TR" sz="2400" dirty="0" smtClean="0">
                <a:latin typeface="Arial" pitchFamily="34" charset="0"/>
                <a:cs typeface="Arial" pitchFamily="34" charset="0"/>
              </a:rPr>
              <a:t>Solunumda güçlük,</a:t>
            </a:r>
            <a:endParaRPr lang="en-US" sz="2400" dirty="0" smtClean="0">
              <a:latin typeface="Arial" pitchFamily="34" charset="0"/>
              <a:cs typeface="Arial" pitchFamily="34" charset="0"/>
            </a:endParaRPr>
          </a:p>
          <a:p>
            <a:pPr marL="984504" lvl="1" indent="-609600">
              <a:lnSpc>
                <a:spcPct val="80000"/>
              </a:lnSpc>
              <a:buFont typeface="Wingdings" pitchFamily="2" charset="2"/>
              <a:buChar char="q"/>
              <a:defRPr/>
            </a:pPr>
            <a:r>
              <a:rPr lang="tr-TR" sz="2400" dirty="0" smtClean="0">
                <a:latin typeface="Arial" pitchFamily="34" charset="0"/>
                <a:cs typeface="Arial" pitchFamily="34" charset="0"/>
              </a:rPr>
              <a:t>Göğüste darlık,</a:t>
            </a:r>
            <a:endParaRPr lang="en-US" sz="2400" dirty="0" smtClean="0">
              <a:latin typeface="Arial" pitchFamily="34" charset="0"/>
              <a:cs typeface="Arial" pitchFamily="34" charset="0"/>
            </a:endParaRPr>
          </a:p>
          <a:p>
            <a:pPr marL="984504" lvl="1" indent="-609600">
              <a:lnSpc>
                <a:spcPct val="80000"/>
              </a:lnSpc>
              <a:buFont typeface="Wingdings" pitchFamily="2" charset="2"/>
              <a:buChar char="q"/>
              <a:defRPr/>
            </a:pPr>
            <a:r>
              <a:rPr lang="tr-TR" sz="2400" dirty="0" smtClean="0">
                <a:latin typeface="Arial" pitchFamily="34" charset="0"/>
                <a:cs typeface="Arial" pitchFamily="34" charset="0"/>
              </a:rPr>
              <a:t>Gözlerde yaşarma ,</a:t>
            </a:r>
          </a:p>
          <a:p>
            <a:pPr marL="984504" lvl="1" indent="-609600">
              <a:lnSpc>
                <a:spcPct val="80000"/>
              </a:lnSpc>
              <a:buFont typeface="Wingdings" pitchFamily="2" charset="2"/>
              <a:buChar char="q"/>
              <a:defRPr/>
            </a:pPr>
            <a:r>
              <a:rPr lang="tr-TR" sz="2400" dirty="0" smtClean="0">
                <a:latin typeface="Arial" pitchFamily="34" charset="0"/>
                <a:cs typeface="Arial" pitchFamily="34" charset="0"/>
              </a:rPr>
              <a:t>Dudaklarda morarma,</a:t>
            </a:r>
            <a:endParaRPr lang="en-US" sz="2400" dirty="0" smtClean="0">
              <a:latin typeface="Arial" pitchFamily="34" charset="0"/>
              <a:cs typeface="Arial" pitchFamily="34" charset="0"/>
            </a:endParaRPr>
          </a:p>
          <a:p>
            <a:pPr marL="984504" lvl="1" indent="-609600">
              <a:lnSpc>
                <a:spcPct val="80000"/>
              </a:lnSpc>
              <a:buFont typeface="Wingdings" pitchFamily="2" charset="2"/>
              <a:buChar char="q"/>
              <a:defRPr/>
            </a:pPr>
            <a:r>
              <a:rPr lang="tr-TR" sz="2400" dirty="0" smtClean="0">
                <a:latin typeface="Arial" pitchFamily="34" charset="0"/>
                <a:cs typeface="Arial" pitchFamily="34" charset="0"/>
              </a:rPr>
              <a:t>Baş ağrısı,</a:t>
            </a:r>
            <a:endParaRPr lang="en-US" sz="2400" dirty="0" smtClean="0">
              <a:latin typeface="Arial" pitchFamily="34" charset="0"/>
              <a:cs typeface="Arial" pitchFamily="34" charset="0"/>
            </a:endParaRPr>
          </a:p>
          <a:p>
            <a:pPr marL="984504" lvl="1" indent="-609600">
              <a:lnSpc>
                <a:spcPct val="80000"/>
              </a:lnSpc>
              <a:buFont typeface="Wingdings" pitchFamily="2" charset="2"/>
              <a:buChar char="q"/>
              <a:defRPr/>
            </a:pPr>
            <a:r>
              <a:rPr lang="tr-TR" sz="2400" dirty="0" smtClean="0">
                <a:latin typeface="Arial" pitchFamily="34" charset="0"/>
                <a:cs typeface="Arial" pitchFamily="34" charset="0"/>
              </a:rPr>
              <a:t>Bulantı ve kusma,</a:t>
            </a:r>
            <a:endParaRPr lang="en-US" sz="2400" dirty="0" smtClean="0">
              <a:latin typeface="Arial" pitchFamily="34" charset="0"/>
              <a:cs typeface="Arial" pitchFamily="34" charset="0"/>
            </a:endParaRPr>
          </a:p>
          <a:p>
            <a:pPr marL="984504" lvl="1" indent="-609600">
              <a:lnSpc>
                <a:spcPct val="80000"/>
              </a:lnSpc>
              <a:buFont typeface="Wingdings" pitchFamily="2" charset="2"/>
              <a:buChar char="q"/>
              <a:defRPr/>
            </a:pPr>
            <a:r>
              <a:rPr lang="tr-TR" sz="2400" dirty="0" smtClean="0">
                <a:latin typeface="Arial" pitchFamily="34" charset="0"/>
                <a:cs typeface="Arial" pitchFamily="34" charset="0"/>
              </a:rPr>
              <a:t>Yoğunluk,</a:t>
            </a:r>
            <a:endParaRPr lang="en-US" sz="2400" dirty="0" smtClean="0">
              <a:latin typeface="Arial" pitchFamily="34" charset="0"/>
              <a:cs typeface="Arial" pitchFamily="34" charset="0"/>
            </a:endParaRPr>
          </a:p>
          <a:p>
            <a:pPr marL="984504" lvl="1" indent="-609600">
              <a:lnSpc>
                <a:spcPct val="80000"/>
              </a:lnSpc>
              <a:buFont typeface="Wingdings" pitchFamily="2" charset="2"/>
              <a:buChar char="q"/>
              <a:defRPr/>
            </a:pPr>
            <a:r>
              <a:rPr lang="tr-TR" sz="2400" dirty="0" smtClean="0">
                <a:latin typeface="Arial" pitchFamily="34" charset="0"/>
                <a:cs typeface="Arial" pitchFamily="34" charset="0"/>
              </a:rPr>
              <a:t>Şok ve ani ölüm.</a:t>
            </a:r>
            <a:endParaRPr lang="en-US" sz="2400" dirty="0" smtClean="0">
              <a:latin typeface="Arial" pitchFamily="34" charset="0"/>
              <a:cs typeface="Arial" pitchFamily="34" charset="0"/>
            </a:endParaRPr>
          </a:p>
          <a:p>
            <a:pPr marL="609600" indent="-609600" eaLnBrk="1" hangingPunct="1">
              <a:lnSpc>
                <a:spcPct val="80000"/>
              </a:lnSpc>
              <a:defRPr/>
            </a:pPr>
            <a:endParaRPr lang="tr-TR" sz="2000" dirty="0" smtClean="0">
              <a:solidFill>
                <a:schemeClr val="accent5">
                  <a:lumMod val="40000"/>
                  <a:lumOff val="60000"/>
                </a:schemeClr>
              </a:solidFill>
            </a:endParaRPr>
          </a:p>
        </p:txBody>
      </p:sp>
    </p:spTree>
    <p:extLst>
      <p:ext uri="{BB962C8B-B14F-4D97-AF65-F5344CB8AC3E}">
        <p14:creationId xmlns:p14="http://schemas.microsoft.com/office/powerpoint/2010/main" xmlns="" val="1963240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Grp="1" noChangeArrowheads="1"/>
          </p:cNvSpPr>
          <p:nvPr>
            <p:ph idx="1"/>
          </p:nvPr>
        </p:nvSpPr>
        <p:spPr>
          <a:xfrm>
            <a:off x="395536" y="1268760"/>
            <a:ext cx="8229600" cy="4572000"/>
          </a:xfrm>
        </p:spPr>
        <p:txBody>
          <a:bodyPr/>
          <a:lstStyle/>
          <a:p>
            <a:pPr algn="ctr" eaLnBrk="1" hangingPunct="1">
              <a:buFontTx/>
              <a:buNone/>
              <a:defRPr/>
            </a:pPr>
            <a:r>
              <a:rPr lang="tr-TR" b="1" dirty="0" smtClean="0">
                <a:solidFill>
                  <a:schemeClr val="accent5">
                    <a:lumMod val="40000"/>
                    <a:lumOff val="60000"/>
                  </a:schemeClr>
                </a:solidFill>
              </a:rPr>
              <a:t>	</a:t>
            </a:r>
            <a:r>
              <a:rPr lang="tr-TR" sz="36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KİMYASAL SAVAŞ MADDELERİNİN TANIMI</a:t>
            </a:r>
            <a:endParaRPr lang="tr-TR" sz="28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algn="just" eaLnBrk="1" hangingPunct="1">
              <a:buFontTx/>
              <a:buNone/>
              <a:defRPr/>
            </a:pPr>
            <a:r>
              <a:rPr lang="tr-TR" sz="2400" dirty="0" smtClean="0">
                <a:solidFill>
                  <a:schemeClr val="accent5">
                    <a:lumMod val="40000"/>
                    <a:lumOff val="60000"/>
                  </a:schemeClr>
                </a:solidFill>
              </a:rPr>
              <a:t>	</a:t>
            </a:r>
          </a:p>
          <a:p>
            <a:pPr algn="just" eaLnBrk="1" hangingPunct="1">
              <a:buFontTx/>
              <a:buNone/>
              <a:defRPr/>
            </a:pPr>
            <a:r>
              <a:rPr lang="tr-TR" sz="2400" dirty="0" smtClean="0">
                <a:solidFill>
                  <a:schemeClr val="accent5">
                    <a:lumMod val="40000"/>
                    <a:lumOff val="60000"/>
                  </a:schemeClr>
                </a:solidFill>
              </a:rPr>
              <a:t>	</a:t>
            </a:r>
            <a:r>
              <a:rPr lang="tr-TR" sz="2400" dirty="0" smtClean="0">
                <a:latin typeface="Arial" pitchFamily="34" charset="0"/>
                <a:cs typeface="Arial" pitchFamily="34" charset="0"/>
              </a:rPr>
              <a:t>Kimyasal savaş maddeleri ; Kimyasal özelliği sayesinde; öldürücü, yaralayıcı ve tahriş edici etkiler gösteren, sis ve yangın meydana getiren, insan, hayvan, bitki ve metallere etkili olan, katı, sıvı, gaz veya </a:t>
            </a:r>
            <a:r>
              <a:rPr lang="tr-TR" sz="2400" dirty="0" err="1" smtClean="0">
                <a:latin typeface="Arial" pitchFamily="34" charset="0"/>
                <a:cs typeface="Arial" pitchFamily="34" charset="0"/>
              </a:rPr>
              <a:t>aerosol</a:t>
            </a:r>
            <a:r>
              <a:rPr lang="tr-TR" sz="2400" dirty="0" smtClean="0">
                <a:latin typeface="Arial" pitchFamily="34" charset="0"/>
                <a:cs typeface="Arial" pitchFamily="34" charset="0"/>
              </a:rPr>
              <a:t> halindeki maddelere denir.</a:t>
            </a:r>
          </a:p>
        </p:txBody>
      </p:sp>
    </p:spTree>
    <p:extLst>
      <p:ext uri="{BB962C8B-B14F-4D97-AF65-F5344CB8AC3E}">
        <p14:creationId xmlns:p14="http://schemas.microsoft.com/office/powerpoint/2010/main" xmlns="" val="32343033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idx="1"/>
          </p:nvPr>
        </p:nvSpPr>
        <p:spPr>
          <a:xfrm>
            <a:off x="467544" y="692696"/>
            <a:ext cx="8207375" cy="4834880"/>
          </a:xfrm>
        </p:spPr>
        <p:txBody>
          <a:bodyPr>
            <a:normAutofit fontScale="92500"/>
          </a:bodyPr>
          <a:lstStyle/>
          <a:p>
            <a:pPr algn="ctr" eaLnBrk="1" hangingPunct="1">
              <a:lnSpc>
                <a:spcPct val="80000"/>
              </a:lnSpc>
              <a:buFontTx/>
              <a:buNone/>
              <a:defRPr/>
            </a:pPr>
            <a:r>
              <a:rPr lang="tr-TR" sz="2400" b="1" dirty="0" smtClean="0">
                <a:solidFill>
                  <a:schemeClr val="accent5">
                    <a:lumMod val="40000"/>
                    <a:lumOff val="60000"/>
                  </a:schemeClr>
                </a:solidFill>
              </a:rPr>
              <a:t>	</a:t>
            </a:r>
          </a:p>
          <a:p>
            <a:pPr algn="ctr" eaLnBrk="1" hangingPunct="1">
              <a:lnSpc>
                <a:spcPct val="80000"/>
              </a:lnSpc>
              <a:buFontTx/>
              <a:buNone/>
              <a:defRPr/>
            </a:pPr>
            <a:r>
              <a:rPr lang="tr-TR"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KUSTURUCU GAZLARIN FİZYOLOJİK </a:t>
            </a:r>
          </a:p>
          <a:p>
            <a:pPr algn="ctr" eaLnBrk="1" hangingPunct="1">
              <a:lnSpc>
                <a:spcPct val="80000"/>
              </a:lnSpc>
              <a:buFontTx/>
              <a:buNone/>
              <a:defRPr/>
            </a:pPr>
            <a:r>
              <a:rPr lang="tr-TR"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BELİRTİLERİ</a:t>
            </a:r>
            <a:endParaRPr lang="tr-TR" sz="32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algn="ctr" eaLnBrk="1" hangingPunct="1">
              <a:lnSpc>
                <a:spcPct val="80000"/>
              </a:lnSpc>
              <a:buFontTx/>
              <a:buNone/>
              <a:defRPr/>
            </a:pPr>
            <a:endParaRPr lang="tr-TR" sz="2400" b="1" dirty="0" smtClean="0">
              <a:solidFill>
                <a:schemeClr val="accent1">
                  <a:lumMod val="60000"/>
                  <a:lumOff val="40000"/>
                </a:schemeClr>
              </a:solidFill>
              <a:latin typeface="Arial" pitchFamily="34" charset="0"/>
              <a:cs typeface="Arial" pitchFamily="34" charset="0"/>
            </a:endParaRPr>
          </a:p>
          <a:p>
            <a:pPr algn="ctr" eaLnBrk="1" hangingPunct="1">
              <a:lnSpc>
                <a:spcPct val="80000"/>
              </a:lnSpc>
              <a:buFontTx/>
              <a:buNone/>
              <a:defRPr/>
            </a:pPr>
            <a:endParaRPr lang="tr-TR" sz="2400" b="1" dirty="0" smtClean="0">
              <a:solidFill>
                <a:schemeClr val="accent1">
                  <a:lumMod val="60000"/>
                  <a:lumOff val="40000"/>
                </a:schemeClr>
              </a:solidFill>
              <a:latin typeface="Arial" pitchFamily="34" charset="0"/>
              <a:cs typeface="Arial" pitchFamily="34" charset="0"/>
            </a:endParaRPr>
          </a:p>
          <a:p>
            <a:pPr lvl="1" algn="just">
              <a:lnSpc>
                <a:spcPct val="80000"/>
              </a:lnSpc>
              <a:defRPr/>
            </a:pPr>
            <a:r>
              <a:rPr lang="tr-TR" dirty="0" smtClean="0">
                <a:latin typeface="Arial" pitchFamily="34" charset="0"/>
                <a:cs typeface="Arial" pitchFamily="34" charset="0"/>
              </a:rPr>
              <a:t>Burun ve boğazda tahriş,</a:t>
            </a:r>
          </a:p>
          <a:p>
            <a:pPr lvl="1" algn="just">
              <a:lnSpc>
                <a:spcPct val="80000"/>
              </a:lnSpc>
              <a:defRPr/>
            </a:pPr>
            <a:r>
              <a:rPr lang="tr-TR" dirty="0" smtClean="0">
                <a:latin typeface="Arial" pitchFamily="34" charset="0"/>
                <a:cs typeface="Arial" pitchFamily="34" charset="0"/>
              </a:rPr>
              <a:t>Öksürme ve aksırma, (Karabiber tesirine benzer),</a:t>
            </a:r>
          </a:p>
          <a:p>
            <a:pPr lvl="1" algn="just">
              <a:lnSpc>
                <a:spcPct val="80000"/>
              </a:lnSpc>
              <a:defRPr/>
            </a:pPr>
            <a:r>
              <a:rPr lang="tr-TR" dirty="0" smtClean="0">
                <a:latin typeface="Arial" pitchFamily="34" charset="0"/>
                <a:cs typeface="Arial" pitchFamily="34" charset="0"/>
              </a:rPr>
              <a:t>Boğazda ve nefes borusunda şiddetli acı,</a:t>
            </a:r>
          </a:p>
          <a:p>
            <a:pPr lvl="1" algn="just">
              <a:lnSpc>
                <a:spcPct val="80000"/>
              </a:lnSpc>
              <a:defRPr/>
            </a:pPr>
            <a:r>
              <a:rPr lang="tr-TR" dirty="0" smtClean="0">
                <a:latin typeface="Arial" pitchFamily="34" charset="0"/>
                <a:cs typeface="Arial" pitchFamily="34" charset="0"/>
              </a:rPr>
              <a:t>Bulantı ve kusma,</a:t>
            </a:r>
          </a:p>
          <a:p>
            <a:pPr lvl="1" algn="just">
              <a:lnSpc>
                <a:spcPct val="80000"/>
              </a:lnSpc>
              <a:defRPr/>
            </a:pPr>
            <a:r>
              <a:rPr lang="tr-TR" dirty="0" smtClean="0">
                <a:latin typeface="Arial" pitchFamily="34" charset="0"/>
                <a:cs typeface="Arial" pitchFamily="34" charset="0"/>
              </a:rPr>
              <a:t>Salya akması,</a:t>
            </a:r>
          </a:p>
          <a:p>
            <a:pPr lvl="1" algn="just">
              <a:lnSpc>
                <a:spcPct val="80000"/>
              </a:lnSpc>
              <a:defRPr/>
            </a:pPr>
            <a:r>
              <a:rPr lang="tr-TR" dirty="0" smtClean="0">
                <a:latin typeface="Arial" pitchFamily="34" charset="0"/>
                <a:cs typeface="Arial" pitchFamily="34" charset="0"/>
              </a:rPr>
              <a:t>Şiddetli baş ağrısı.</a:t>
            </a:r>
          </a:p>
          <a:p>
            <a:pPr>
              <a:lnSpc>
                <a:spcPct val="80000"/>
              </a:lnSpc>
              <a:defRPr/>
            </a:pPr>
            <a:endParaRPr lang="en-US" sz="2400" b="1" dirty="0" smtClean="0">
              <a:solidFill>
                <a:schemeClr val="accent5">
                  <a:lumMod val="40000"/>
                  <a:lumOff val="60000"/>
                </a:schemeClr>
              </a:solidFill>
            </a:endParaRPr>
          </a:p>
          <a:p>
            <a:pPr>
              <a:lnSpc>
                <a:spcPct val="80000"/>
              </a:lnSpc>
              <a:buNone/>
              <a:defRPr/>
            </a:pPr>
            <a:r>
              <a:rPr lang="tr-TR" sz="2400" dirty="0" smtClean="0">
                <a:solidFill>
                  <a:schemeClr val="accent5">
                    <a:lumMod val="40000"/>
                    <a:lumOff val="60000"/>
                  </a:schemeClr>
                </a:solidFill>
              </a:rPr>
              <a:t>	</a:t>
            </a:r>
            <a:endParaRPr lang="tr-TR" sz="2400" dirty="0" smtClean="0"/>
          </a:p>
          <a:p>
            <a:pPr eaLnBrk="1" hangingPunct="1">
              <a:lnSpc>
                <a:spcPct val="80000"/>
              </a:lnSpc>
              <a:defRPr/>
            </a:pPr>
            <a:endParaRPr lang="en-US" sz="2400" dirty="0" smtClean="0">
              <a:solidFill>
                <a:schemeClr val="accent5">
                  <a:lumMod val="40000"/>
                  <a:lumOff val="60000"/>
                </a:schemeClr>
              </a:solidFill>
            </a:endParaRPr>
          </a:p>
          <a:p>
            <a:pPr eaLnBrk="1" hangingPunct="1">
              <a:lnSpc>
                <a:spcPct val="80000"/>
              </a:lnSpc>
              <a:defRPr/>
            </a:pPr>
            <a:endParaRPr lang="tr-TR" sz="2400" dirty="0" smtClean="0">
              <a:solidFill>
                <a:schemeClr val="accent5">
                  <a:lumMod val="40000"/>
                  <a:lumOff val="60000"/>
                </a:schemeClr>
              </a:solidFill>
            </a:endParaRPr>
          </a:p>
        </p:txBody>
      </p:sp>
    </p:spTree>
    <p:extLst>
      <p:ext uri="{BB962C8B-B14F-4D97-AF65-F5344CB8AC3E}">
        <p14:creationId xmlns:p14="http://schemas.microsoft.com/office/powerpoint/2010/main" xmlns="" val="34559598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title"/>
          </p:nvPr>
        </p:nvSpPr>
        <p:spPr>
          <a:xfrm>
            <a:off x="1547664" y="260648"/>
            <a:ext cx="6551612" cy="1224136"/>
          </a:xfrm>
        </p:spPr>
        <p:txBody>
          <a:bodyPr lIns="92075" tIns="46038" rIns="92075" bIns="46038" anchor="b">
            <a:normAutofit/>
          </a:bodyPr>
          <a:lstStyle/>
          <a:p>
            <a:pPr algn="ctr" eaLnBrk="1" hangingPunct="1"/>
            <a:r>
              <a:rPr lang="tr-TR" sz="3200" b="1" dirty="0" smtClean="0">
                <a:solidFill>
                  <a:schemeClr val="accent1">
                    <a:lumMod val="60000"/>
                    <a:lumOff val="40000"/>
                  </a:schemeClr>
                </a:solidFill>
                <a:latin typeface="Arial" pitchFamily="34" charset="0"/>
                <a:cs typeface="Arial" pitchFamily="34" charset="0"/>
              </a:rPr>
              <a:t>KBRN KORUNMA ÖNLEMLERİ</a:t>
            </a:r>
          </a:p>
        </p:txBody>
      </p:sp>
      <p:sp>
        <p:nvSpPr>
          <p:cNvPr id="80898" name="Rectangle 2"/>
          <p:cNvSpPr>
            <a:spLocks noGrp="1" noChangeArrowheads="1"/>
          </p:cNvSpPr>
          <p:nvPr>
            <p:ph idx="1"/>
          </p:nvPr>
        </p:nvSpPr>
        <p:spPr>
          <a:xfrm>
            <a:off x="179512" y="1700808"/>
            <a:ext cx="8713787" cy="4176464"/>
          </a:xfrm>
        </p:spPr>
        <p:txBody>
          <a:bodyPr>
            <a:normAutofit/>
          </a:bodyPr>
          <a:lstStyle/>
          <a:p>
            <a:pPr lvl="1" algn="just">
              <a:lnSpc>
                <a:spcPct val="90000"/>
              </a:lnSpc>
              <a:spcAft>
                <a:spcPct val="20000"/>
              </a:spcAft>
              <a:buFont typeface="Wingdings" pitchFamily="2" charset="2"/>
              <a:buChar char="v"/>
              <a:defRPr/>
            </a:pPr>
            <a:r>
              <a:rPr lang="tr-TR" sz="2400" dirty="0" smtClean="0">
                <a:latin typeface="Arial" pitchFamily="34" charset="0"/>
                <a:cs typeface="Arial" pitchFamily="34" charset="0"/>
              </a:rPr>
              <a:t>Aniden baş gösteren hayvan ölümleri </a:t>
            </a:r>
          </a:p>
          <a:p>
            <a:pPr lvl="1" algn="just">
              <a:lnSpc>
                <a:spcPct val="90000"/>
              </a:lnSpc>
              <a:spcAft>
                <a:spcPct val="20000"/>
              </a:spcAft>
              <a:buFont typeface="Wingdings" pitchFamily="2" charset="2"/>
              <a:buChar char="v"/>
              <a:defRPr/>
            </a:pPr>
            <a:r>
              <a:rPr lang="tr-TR" sz="2400" dirty="0" smtClean="0">
                <a:latin typeface="Arial" pitchFamily="34" charset="0"/>
                <a:cs typeface="Arial" pitchFamily="34" charset="0"/>
              </a:rPr>
              <a:t>Yörenizde ve çevrenizde alışılmadık, görülmedik haşere ve böcekler olursa </a:t>
            </a:r>
          </a:p>
          <a:p>
            <a:pPr lvl="1" algn="just">
              <a:lnSpc>
                <a:spcPct val="90000"/>
              </a:lnSpc>
              <a:spcAft>
                <a:spcPct val="20000"/>
              </a:spcAft>
              <a:buFont typeface="Wingdings" pitchFamily="2" charset="2"/>
              <a:buChar char="v"/>
              <a:defRPr/>
            </a:pPr>
            <a:r>
              <a:rPr lang="tr-TR" sz="2400" dirty="0" smtClean="0">
                <a:latin typeface="Arial" pitchFamily="34" charset="0"/>
                <a:cs typeface="Arial" pitchFamily="34" charset="0"/>
              </a:rPr>
              <a:t>Çevrenizde alışık olmadığınız şekilde bitki sararmaları ve ölümleri </a:t>
            </a:r>
          </a:p>
          <a:p>
            <a:pPr lvl="1" algn="just">
              <a:lnSpc>
                <a:spcPct val="90000"/>
              </a:lnSpc>
              <a:spcAft>
                <a:spcPct val="20000"/>
              </a:spcAft>
              <a:buFont typeface="Wingdings" pitchFamily="2" charset="2"/>
              <a:buChar char="v"/>
              <a:defRPr/>
            </a:pPr>
            <a:r>
              <a:rPr lang="tr-TR" sz="2400" dirty="0" smtClean="0">
                <a:latin typeface="Arial" pitchFamily="34" charset="0"/>
                <a:cs typeface="Arial" pitchFamily="34" charset="0"/>
              </a:rPr>
              <a:t>Toplu cilt şikayetleri görme şikayetleri deride yanma ve kaşıntı </a:t>
            </a:r>
          </a:p>
          <a:p>
            <a:pPr lvl="1" algn="just">
              <a:lnSpc>
                <a:spcPct val="90000"/>
              </a:lnSpc>
              <a:spcAft>
                <a:spcPct val="20000"/>
              </a:spcAft>
              <a:buFont typeface="Wingdings" pitchFamily="2" charset="2"/>
              <a:buChar char="v"/>
              <a:defRPr/>
            </a:pPr>
            <a:r>
              <a:rPr lang="tr-TR" sz="2400" dirty="0" smtClean="0">
                <a:latin typeface="Arial" pitchFamily="34" charset="0"/>
                <a:cs typeface="Arial" pitchFamily="34" charset="0"/>
              </a:rPr>
              <a:t>Bölgesel toplu şikayetle başvurular </a:t>
            </a:r>
          </a:p>
          <a:p>
            <a:pPr lvl="1" algn="just">
              <a:lnSpc>
                <a:spcPct val="90000"/>
              </a:lnSpc>
              <a:spcAft>
                <a:spcPct val="20000"/>
              </a:spcAft>
              <a:buFont typeface="Wingdings" pitchFamily="2" charset="2"/>
              <a:buChar char="v"/>
              <a:defRPr/>
            </a:pPr>
            <a:r>
              <a:rPr lang="tr-TR" sz="2400" dirty="0" smtClean="0">
                <a:latin typeface="Arial" pitchFamily="34" charset="0"/>
                <a:cs typeface="Arial" pitchFamily="34" charset="0"/>
              </a:rPr>
              <a:t>Mevsim ile uyumsuz şikayet ve </a:t>
            </a:r>
            <a:r>
              <a:rPr lang="tr-TR" sz="2400" dirty="0" err="1" smtClean="0">
                <a:latin typeface="Arial" pitchFamily="34" charset="0"/>
                <a:cs typeface="Arial" pitchFamily="34" charset="0"/>
              </a:rPr>
              <a:t>anamnez</a:t>
            </a:r>
            <a:r>
              <a:rPr lang="tr-TR" sz="2400" dirty="0" smtClean="0">
                <a:latin typeface="Arial" pitchFamily="34" charset="0"/>
                <a:cs typeface="Arial" pitchFamily="34" charset="0"/>
              </a:rPr>
              <a:t> tutarsızlıkları </a:t>
            </a:r>
          </a:p>
        </p:txBody>
      </p:sp>
    </p:spTree>
    <p:extLst>
      <p:ext uri="{BB962C8B-B14F-4D97-AF65-F5344CB8AC3E}">
        <p14:creationId xmlns:p14="http://schemas.microsoft.com/office/powerpoint/2010/main" xmlns="" val="211304551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a:xfrm>
            <a:off x="467544" y="908720"/>
            <a:ext cx="8458200" cy="5616624"/>
          </a:xfrm>
        </p:spPr>
        <p:txBody>
          <a:bodyPr>
            <a:normAutofit fontScale="25000" lnSpcReduction="20000"/>
          </a:bodyPr>
          <a:lstStyle/>
          <a:p>
            <a:pPr algn="just" eaLnBrk="1" hangingPunct="1">
              <a:lnSpc>
                <a:spcPct val="80000"/>
              </a:lnSpc>
              <a:buFontTx/>
              <a:buNone/>
              <a:defRPr/>
            </a:pPr>
            <a:r>
              <a:rPr lang="tr-TR" sz="2400" dirty="0" smtClean="0">
                <a:solidFill>
                  <a:schemeClr val="accent5">
                    <a:lumMod val="40000"/>
                    <a:lumOff val="60000"/>
                  </a:schemeClr>
                </a:solidFill>
              </a:rPr>
              <a:t>	</a:t>
            </a:r>
          </a:p>
          <a:p>
            <a:pPr algn="ctr" eaLnBrk="1" hangingPunct="1">
              <a:lnSpc>
                <a:spcPct val="80000"/>
              </a:lnSpc>
              <a:buFontTx/>
              <a:buNone/>
              <a:defRPr/>
            </a:pPr>
            <a:r>
              <a:rPr lang="tr-TR" sz="4400" dirty="0" smtClean="0">
                <a:solidFill>
                  <a:schemeClr val="accent5">
                    <a:lumMod val="40000"/>
                    <a:lumOff val="60000"/>
                  </a:schemeClr>
                </a:solidFill>
              </a:rPr>
              <a:t>  	</a:t>
            </a:r>
            <a:r>
              <a:rPr lang="tr-TR" sz="12800" b="1" dirty="0" smtClean="0">
                <a:solidFill>
                  <a:schemeClr val="accent1">
                    <a:lumMod val="60000"/>
                    <a:lumOff val="40000"/>
                  </a:schemeClr>
                </a:solidFill>
                <a:latin typeface="Arial" pitchFamily="34" charset="0"/>
                <a:cs typeface="Arial" pitchFamily="34" charset="0"/>
              </a:rPr>
              <a:t>KORUNMA</a:t>
            </a:r>
            <a:endParaRPr lang="tr-TR" sz="11200" b="1" dirty="0" smtClean="0">
              <a:solidFill>
                <a:schemeClr val="accent1">
                  <a:lumMod val="60000"/>
                  <a:lumOff val="40000"/>
                </a:schemeClr>
              </a:solidFill>
              <a:latin typeface="Arial" pitchFamily="34" charset="0"/>
              <a:cs typeface="Arial" pitchFamily="34" charset="0"/>
            </a:endParaRPr>
          </a:p>
          <a:p>
            <a:pPr algn="just" eaLnBrk="1" hangingPunct="1">
              <a:lnSpc>
                <a:spcPct val="80000"/>
              </a:lnSpc>
              <a:buFontTx/>
              <a:buNone/>
              <a:defRPr/>
            </a:pPr>
            <a:endParaRPr lang="tr-TR" sz="8000" b="1" dirty="0" smtClean="0">
              <a:solidFill>
                <a:schemeClr val="accent5">
                  <a:lumMod val="40000"/>
                  <a:lumOff val="60000"/>
                </a:schemeClr>
              </a:solidFill>
            </a:endParaRPr>
          </a:p>
          <a:p>
            <a:pPr algn="just" eaLnBrk="1" hangingPunct="1">
              <a:lnSpc>
                <a:spcPct val="80000"/>
              </a:lnSpc>
              <a:buFont typeface="Wingdings" pitchFamily="2" charset="2"/>
              <a:buChar char="q"/>
              <a:defRPr/>
            </a:pPr>
            <a:r>
              <a:rPr lang="tr-TR" sz="9600" dirty="0" smtClean="0">
                <a:latin typeface="Arial" pitchFamily="34" charset="0"/>
                <a:cs typeface="Arial" pitchFamily="34" charset="0"/>
              </a:rPr>
              <a:t>Koruyucu maske ve deriyi korumak için özel elbiseler,</a:t>
            </a:r>
          </a:p>
          <a:p>
            <a:pPr algn="just" eaLnBrk="1" hangingPunct="1">
              <a:lnSpc>
                <a:spcPct val="80000"/>
              </a:lnSpc>
              <a:buNone/>
              <a:defRPr/>
            </a:pPr>
            <a:endParaRPr lang="en-US" sz="9600" dirty="0" smtClean="0">
              <a:latin typeface="Arial" pitchFamily="34" charset="0"/>
              <a:cs typeface="Arial" pitchFamily="34" charset="0"/>
            </a:endParaRPr>
          </a:p>
          <a:p>
            <a:pPr algn="just" eaLnBrk="1" hangingPunct="1">
              <a:lnSpc>
                <a:spcPct val="80000"/>
              </a:lnSpc>
              <a:buFont typeface="Wingdings" pitchFamily="2" charset="2"/>
              <a:buChar char="q"/>
              <a:defRPr/>
            </a:pPr>
            <a:r>
              <a:rPr lang="tr-TR" sz="9600" dirty="0" smtClean="0">
                <a:latin typeface="Arial" pitchFamily="34" charset="0"/>
                <a:cs typeface="Arial" pitchFamily="34" charset="0"/>
              </a:rPr>
              <a:t>Temizlemek için deterjan, sabun, su,malzeme temizliği  </a:t>
            </a:r>
          </a:p>
          <a:p>
            <a:pPr algn="just" eaLnBrk="1" hangingPunct="1">
              <a:lnSpc>
                <a:spcPct val="80000"/>
              </a:lnSpc>
              <a:buNone/>
              <a:defRPr/>
            </a:pPr>
            <a:r>
              <a:rPr lang="tr-TR" sz="9600" dirty="0" smtClean="0">
                <a:latin typeface="Arial" pitchFamily="34" charset="0"/>
                <a:cs typeface="Arial" pitchFamily="34" charset="0"/>
              </a:rPr>
              <a:t> için </a:t>
            </a:r>
            <a:r>
              <a:rPr lang="tr-TR" sz="9600" dirty="0" err="1" smtClean="0">
                <a:latin typeface="Arial" pitchFamily="34" charset="0"/>
                <a:cs typeface="Arial" pitchFamily="34" charset="0"/>
              </a:rPr>
              <a:t>hipoklorit</a:t>
            </a:r>
            <a:r>
              <a:rPr lang="tr-TR" sz="9600" dirty="0" smtClean="0">
                <a:latin typeface="Arial" pitchFamily="34" charset="0"/>
                <a:cs typeface="Arial" pitchFamily="34" charset="0"/>
              </a:rPr>
              <a:t> eriyikleri,</a:t>
            </a:r>
          </a:p>
          <a:p>
            <a:pPr algn="just" eaLnBrk="1" hangingPunct="1">
              <a:lnSpc>
                <a:spcPct val="80000"/>
              </a:lnSpc>
              <a:buFontTx/>
              <a:buNone/>
              <a:defRPr/>
            </a:pPr>
            <a:endParaRPr lang="tr-TR" sz="2400" dirty="0" smtClean="0">
              <a:solidFill>
                <a:schemeClr val="accent5">
                  <a:lumMod val="40000"/>
                  <a:lumOff val="60000"/>
                </a:schemeClr>
              </a:solidFill>
            </a:endParaRPr>
          </a:p>
          <a:p>
            <a:pPr algn="just" eaLnBrk="1" hangingPunct="1">
              <a:lnSpc>
                <a:spcPct val="80000"/>
              </a:lnSpc>
              <a:buFontTx/>
              <a:buNone/>
              <a:defRPr/>
            </a:pPr>
            <a:r>
              <a:rPr lang="tr-TR" sz="2400" dirty="0" smtClean="0">
                <a:solidFill>
                  <a:schemeClr val="accent5">
                    <a:lumMod val="40000"/>
                    <a:lumOff val="60000"/>
                  </a:schemeClr>
                </a:solidFill>
              </a:rPr>
              <a:t>	</a:t>
            </a:r>
          </a:p>
          <a:p>
            <a:pPr algn="ctr" eaLnBrk="1" hangingPunct="1">
              <a:lnSpc>
                <a:spcPct val="80000"/>
              </a:lnSpc>
              <a:buFontTx/>
              <a:buNone/>
              <a:defRPr/>
            </a:pPr>
            <a:r>
              <a:rPr lang="tr-TR" sz="4400" dirty="0">
                <a:solidFill>
                  <a:schemeClr val="accent5">
                    <a:lumMod val="40000"/>
                    <a:lumOff val="60000"/>
                  </a:schemeClr>
                </a:solidFill>
              </a:rPr>
              <a:t>	</a:t>
            </a:r>
            <a:r>
              <a:rPr lang="tr-TR" sz="11200" dirty="0" smtClean="0">
                <a:solidFill>
                  <a:schemeClr val="accent1">
                    <a:lumMod val="60000"/>
                    <a:lumOff val="40000"/>
                  </a:schemeClr>
                </a:solidFill>
              </a:rPr>
              <a:t>  </a:t>
            </a:r>
            <a:r>
              <a:rPr lang="tr-TR" sz="12800" b="1" dirty="0" smtClean="0">
                <a:solidFill>
                  <a:schemeClr val="accent1">
                    <a:lumMod val="60000"/>
                    <a:lumOff val="40000"/>
                  </a:schemeClr>
                </a:solidFill>
                <a:latin typeface="Arial" pitchFamily="34" charset="0"/>
                <a:cs typeface="Arial" pitchFamily="34" charset="0"/>
              </a:rPr>
              <a:t>TEMİZLENME (</a:t>
            </a:r>
            <a:r>
              <a:rPr lang="tr-TR" sz="12800" b="1" dirty="0" err="1" smtClean="0">
                <a:solidFill>
                  <a:schemeClr val="accent1">
                    <a:lumMod val="60000"/>
                    <a:lumOff val="40000"/>
                  </a:schemeClr>
                </a:solidFill>
                <a:latin typeface="Arial" pitchFamily="34" charset="0"/>
                <a:cs typeface="Arial" pitchFamily="34" charset="0"/>
              </a:rPr>
              <a:t>Dekontaminasyon</a:t>
            </a:r>
            <a:r>
              <a:rPr lang="tr-TR" sz="12800" b="1" dirty="0" smtClean="0">
                <a:solidFill>
                  <a:schemeClr val="accent1">
                    <a:lumMod val="60000"/>
                    <a:lumOff val="40000"/>
                  </a:schemeClr>
                </a:solidFill>
                <a:latin typeface="Arial" pitchFamily="34" charset="0"/>
                <a:cs typeface="Arial" pitchFamily="34" charset="0"/>
              </a:rPr>
              <a:t>)</a:t>
            </a:r>
          </a:p>
          <a:p>
            <a:pPr algn="just" eaLnBrk="1" hangingPunct="1">
              <a:lnSpc>
                <a:spcPct val="80000"/>
              </a:lnSpc>
              <a:buFontTx/>
              <a:buNone/>
              <a:defRPr/>
            </a:pPr>
            <a:endParaRPr lang="en-US" sz="2400" b="1" dirty="0" smtClean="0">
              <a:solidFill>
                <a:schemeClr val="accent5">
                  <a:lumMod val="40000"/>
                  <a:lumOff val="60000"/>
                </a:schemeClr>
              </a:solidFill>
            </a:endParaRPr>
          </a:p>
          <a:p>
            <a:pPr algn="just" eaLnBrk="1" hangingPunct="1">
              <a:lnSpc>
                <a:spcPct val="80000"/>
              </a:lnSpc>
              <a:buFont typeface="Wingdings" pitchFamily="2" charset="2"/>
              <a:buChar char="q"/>
              <a:defRPr/>
            </a:pPr>
            <a:r>
              <a:rPr lang="tr-TR" sz="9600" dirty="0" smtClean="0">
                <a:latin typeface="Arial" pitchFamily="34" charset="0"/>
                <a:cs typeface="Arial" pitchFamily="34" charset="0"/>
              </a:rPr>
              <a:t>Kimyasala bulaşmış vücut, sabun ve su ile yıkanarak  </a:t>
            </a:r>
          </a:p>
          <a:p>
            <a:pPr algn="just" eaLnBrk="1" hangingPunct="1">
              <a:lnSpc>
                <a:spcPct val="80000"/>
              </a:lnSpc>
              <a:buNone/>
              <a:defRPr/>
            </a:pPr>
            <a:r>
              <a:rPr lang="tr-TR" sz="9600" dirty="0" smtClean="0">
                <a:latin typeface="Arial" pitchFamily="34" charset="0"/>
                <a:cs typeface="Arial" pitchFamily="34" charset="0"/>
              </a:rPr>
              <a:t> temizlenir. </a:t>
            </a:r>
          </a:p>
          <a:p>
            <a:pPr algn="just" eaLnBrk="1" hangingPunct="1">
              <a:lnSpc>
                <a:spcPct val="80000"/>
              </a:lnSpc>
              <a:buFont typeface="Wingdings" pitchFamily="2" charset="2"/>
              <a:buChar char="q"/>
              <a:defRPr/>
            </a:pPr>
            <a:r>
              <a:rPr lang="tr-TR" sz="9600" dirty="0" smtClean="0">
                <a:latin typeface="Arial" pitchFamily="34" charset="0"/>
                <a:cs typeface="Arial" pitchFamily="34" charset="0"/>
              </a:rPr>
              <a:t>Gözler sadece temiz su ile yıkanır,</a:t>
            </a:r>
            <a:endParaRPr lang="en-US" sz="9600" dirty="0" smtClean="0">
              <a:latin typeface="Arial" pitchFamily="34" charset="0"/>
              <a:cs typeface="Arial" pitchFamily="34" charset="0"/>
            </a:endParaRPr>
          </a:p>
          <a:p>
            <a:pPr algn="just" eaLnBrk="1" hangingPunct="1">
              <a:lnSpc>
                <a:spcPct val="80000"/>
              </a:lnSpc>
              <a:buFont typeface="Wingdings" pitchFamily="2" charset="2"/>
              <a:buChar char="q"/>
              <a:defRPr/>
            </a:pPr>
            <a:r>
              <a:rPr lang="tr-TR" sz="9600" dirty="0" smtClean="0">
                <a:latin typeface="Arial" pitchFamily="34" charset="0"/>
                <a:cs typeface="Arial" pitchFamily="34" charset="0"/>
              </a:rPr>
              <a:t>Elbise ve teçhizat silkelenir, fırçalanır ve yıkanır,</a:t>
            </a:r>
            <a:endParaRPr lang="en-US" sz="9600" dirty="0" smtClean="0">
              <a:latin typeface="Arial" pitchFamily="34" charset="0"/>
              <a:cs typeface="Arial" pitchFamily="34" charset="0"/>
            </a:endParaRPr>
          </a:p>
          <a:p>
            <a:pPr algn="just" eaLnBrk="1" hangingPunct="1">
              <a:lnSpc>
                <a:spcPct val="80000"/>
              </a:lnSpc>
              <a:buFont typeface="Wingdings" pitchFamily="2" charset="2"/>
              <a:buChar char="q"/>
              <a:defRPr/>
            </a:pPr>
            <a:r>
              <a:rPr lang="tr-TR" sz="9600" dirty="0" smtClean="0">
                <a:latin typeface="Arial" pitchFamily="34" charset="0"/>
                <a:cs typeface="Arial" pitchFamily="34" charset="0"/>
              </a:rPr>
              <a:t>Malzeme temizlenmesinde </a:t>
            </a:r>
            <a:r>
              <a:rPr lang="tr-TR" sz="9600" dirty="0" err="1" smtClean="0">
                <a:latin typeface="Arial" pitchFamily="34" charset="0"/>
                <a:cs typeface="Arial" pitchFamily="34" charset="0"/>
              </a:rPr>
              <a:t>hipoklorit</a:t>
            </a:r>
            <a:r>
              <a:rPr lang="tr-TR" sz="9600" dirty="0" smtClean="0">
                <a:latin typeface="Arial" pitchFamily="34" charset="0"/>
                <a:cs typeface="Arial" pitchFamily="34" charset="0"/>
              </a:rPr>
              <a:t> eriyikler kullanılması uygundur,</a:t>
            </a:r>
            <a:endParaRPr lang="en-US" sz="9600" dirty="0" smtClean="0">
              <a:latin typeface="Arial" pitchFamily="34" charset="0"/>
              <a:cs typeface="Arial" pitchFamily="34" charset="0"/>
            </a:endParaRPr>
          </a:p>
          <a:p>
            <a:pPr algn="just" eaLnBrk="1" hangingPunct="1">
              <a:lnSpc>
                <a:spcPct val="80000"/>
              </a:lnSpc>
              <a:buFont typeface="Wingdings" pitchFamily="2" charset="2"/>
              <a:buChar char="q"/>
              <a:defRPr/>
            </a:pPr>
            <a:r>
              <a:rPr lang="tr-TR" sz="9600" dirty="0" err="1" smtClean="0">
                <a:latin typeface="Arial" pitchFamily="34" charset="0"/>
                <a:cs typeface="Arial" pitchFamily="34" charset="0"/>
              </a:rPr>
              <a:t>Kontamine</a:t>
            </a:r>
            <a:r>
              <a:rPr lang="tr-TR" sz="9600" dirty="0" smtClean="0">
                <a:latin typeface="Arial" pitchFamily="34" charset="0"/>
                <a:cs typeface="Arial" pitchFamily="34" charset="0"/>
              </a:rPr>
              <a:t> olmuş satıhları deterjan eriği ile yıkanmalı</a:t>
            </a:r>
            <a:r>
              <a:rPr lang="tr-TR" sz="9600" dirty="0" smtClean="0">
                <a:solidFill>
                  <a:schemeClr val="accent5">
                    <a:lumMod val="40000"/>
                    <a:lumOff val="60000"/>
                  </a:schemeClr>
                </a:solidFill>
                <a:latin typeface="Arial" pitchFamily="34" charset="0"/>
                <a:cs typeface="Arial" pitchFamily="34" charset="0"/>
              </a:rPr>
              <a:t>, </a:t>
            </a:r>
          </a:p>
          <a:p>
            <a:pPr algn="just" eaLnBrk="1" hangingPunct="1">
              <a:lnSpc>
                <a:spcPct val="80000"/>
              </a:lnSpc>
              <a:buNone/>
              <a:defRPr/>
            </a:pPr>
            <a:r>
              <a:rPr lang="tr-TR" sz="9600" dirty="0" smtClean="0">
                <a:latin typeface="Arial" pitchFamily="34" charset="0"/>
                <a:cs typeface="Arial" pitchFamily="34" charset="0"/>
              </a:rPr>
              <a:t>  tazyikli su ile yıkamak mümkündür.</a:t>
            </a:r>
          </a:p>
        </p:txBody>
      </p:sp>
    </p:spTree>
    <p:extLst>
      <p:ext uri="{BB962C8B-B14F-4D97-AF65-F5344CB8AC3E}">
        <p14:creationId xmlns:p14="http://schemas.microsoft.com/office/powerpoint/2010/main" xmlns="" val="20451261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22" name="Object 2"/>
          <p:cNvGraphicFramePr>
            <a:graphicFrameLocks noGrp="1"/>
          </p:cNvGraphicFramePr>
          <p:nvPr>
            <p:ph sz="half" idx="1"/>
          </p:nvPr>
        </p:nvGraphicFramePr>
        <p:xfrm>
          <a:off x="39688" y="0"/>
          <a:ext cx="9063037" cy="6858000"/>
        </p:xfrm>
        <a:graphic>
          <a:graphicData uri="http://schemas.openxmlformats.org/presentationml/2006/ole">
            <p:oleObj spid="_x0000_s3080" name="Image" r:id="rId3" imgW="3302000" imgH="2498725" progId="">
              <p:embed/>
            </p:oleObj>
          </a:graphicData>
        </a:graphic>
      </p:graphicFrame>
    </p:spTree>
    <p:extLst>
      <p:ext uri="{BB962C8B-B14F-4D97-AF65-F5344CB8AC3E}">
        <p14:creationId xmlns:p14="http://schemas.microsoft.com/office/powerpoint/2010/main" xmlns="" val="14926527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115888"/>
            <a:ext cx="7772400" cy="1143000"/>
          </a:xfrm>
        </p:spPr>
        <p:txBody>
          <a:bodyPr/>
          <a:lstStyle/>
          <a:p>
            <a:pPr eaLnBrk="1" hangingPunct="1"/>
            <a:endParaRPr lang="tr-TR" smtClean="0"/>
          </a:p>
        </p:txBody>
      </p:sp>
      <p:pic>
        <p:nvPicPr>
          <p:cNvPr id="34819" name="Picture 3" descr="kg-06"/>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36513" y="7938"/>
            <a:ext cx="9144000" cy="6850062"/>
          </a:xfrm>
          <a:noFill/>
        </p:spPr>
      </p:pic>
    </p:spTree>
    <p:extLst>
      <p:ext uri="{BB962C8B-B14F-4D97-AF65-F5344CB8AC3E}">
        <p14:creationId xmlns:p14="http://schemas.microsoft.com/office/powerpoint/2010/main" xmlns="" val="6117723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3" descr="kg-08"/>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957263" y="1341438"/>
            <a:ext cx="3614737" cy="5472112"/>
          </a:xfrm>
          <a:noFill/>
        </p:spPr>
      </p:pic>
      <p:pic>
        <p:nvPicPr>
          <p:cNvPr id="33795" name="Picture 4" descr="kg-0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56125" y="1341438"/>
            <a:ext cx="3760788" cy="5472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013786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latin typeface="Arial" pitchFamily="34" charset="0"/>
                <a:cs typeface="Arial" pitchFamily="34" charset="0"/>
              </a:rPr>
              <a:t>KİMYASAL OLAYLARA MÜDAHALE</a:t>
            </a:r>
            <a:endParaRPr lang="tr-TR" sz="3200" b="1" dirty="0">
              <a:latin typeface="Arial" pitchFamily="34" charset="0"/>
              <a:cs typeface="Arial" pitchFamily="34" charset="0"/>
            </a:endParaRPr>
          </a:p>
        </p:txBody>
      </p:sp>
      <p:sp>
        <p:nvSpPr>
          <p:cNvPr id="3" name="2 İçerik Yer Tutucusu"/>
          <p:cNvSpPr>
            <a:spLocks noGrp="1"/>
          </p:cNvSpPr>
          <p:nvPr>
            <p:ph idx="1"/>
          </p:nvPr>
        </p:nvSpPr>
        <p:spPr/>
        <p:txBody>
          <a:bodyPr>
            <a:normAutofit/>
          </a:bodyPr>
          <a:lstStyle/>
          <a:p>
            <a:r>
              <a:rPr lang="tr-TR" sz="2800" dirty="0" smtClean="0">
                <a:latin typeface="Arial" pitchFamily="34" charset="0"/>
                <a:cs typeface="Arial" pitchFamily="34" charset="0"/>
              </a:rPr>
              <a:t>İLK MÜHAHALE DEKONTAMİNASYON</a:t>
            </a:r>
          </a:p>
          <a:p>
            <a:endParaRPr lang="tr-TR" sz="2800" dirty="0" smtClean="0">
              <a:latin typeface="Arial" pitchFamily="34" charset="0"/>
              <a:cs typeface="Arial" pitchFamily="34" charset="0"/>
            </a:endParaRPr>
          </a:p>
          <a:p>
            <a:endParaRPr lang="tr-TR" sz="2800" dirty="0" smtClean="0">
              <a:latin typeface="Arial" pitchFamily="34" charset="0"/>
              <a:cs typeface="Arial" pitchFamily="34" charset="0"/>
            </a:endParaRPr>
          </a:p>
          <a:p>
            <a:r>
              <a:rPr lang="tr-TR" sz="2800" dirty="0" smtClean="0">
                <a:latin typeface="Arial" pitchFamily="34" charset="0"/>
                <a:cs typeface="Arial" pitchFamily="34" charset="0"/>
              </a:rPr>
              <a:t>SEMPTOMATİK TEDAVİ</a:t>
            </a:r>
          </a:p>
          <a:p>
            <a:endParaRPr lang="tr-TR" sz="2800" dirty="0" smtClean="0">
              <a:latin typeface="Arial" pitchFamily="34" charset="0"/>
              <a:cs typeface="Arial" pitchFamily="34" charset="0"/>
            </a:endParaRPr>
          </a:p>
          <a:p>
            <a:endParaRPr lang="tr-TR" sz="2800" dirty="0" smtClean="0">
              <a:latin typeface="Arial" pitchFamily="34" charset="0"/>
              <a:cs typeface="Arial" pitchFamily="34" charset="0"/>
            </a:endParaRPr>
          </a:p>
          <a:p>
            <a:r>
              <a:rPr lang="tr-TR" sz="2800" dirty="0" smtClean="0">
                <a:latin typeface="Arial" pitchFamily="34" charset="0"/>
                <a:cs typeface="Arial" pitchFamily="34" charset="0"/>
              </a:rPr>
              <a:t>SPESİFİK TEDAVİ</a:t>
            </a:r>
            <a:endParaRPr lang="tr-T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839788" y="946150"/>
            <a:ext cx="10858501" cy="5675313"/>
            <a:chOff x="-480" y="624"/>
            <a:chExt cx="6840" cy="3575"/>
          </a:xfrm>
        </p:grpSpPr>
        <p:graphicFrame>
          <p:nvGraphicFramePr>
            <p:cNvPr id="14339" name="Object 3"/>
            <p:cNvGraphicFramePr>
              <a:graphicFrameLocks noChangeAspect="1"/>
            </p:cNvGraphicFramePr>
            <p:nvPr/>
          </p:nvGraphicFramePr>
          <p:xfrm>
            <a:off x="-480" y="735"/>
            <a:ext cx="6840" cy="3345"/>
          </p:xfrm>
          <a:graphic>
            <a:graphicData uri="http://schemas.openxmlformats.org/presentationml/2006/ole">
              <p:oleObj spid="_x0000_s47106" name="Grafik" r:id="rId4" imgW="7244640" imgH="3535920" progId="Excel.Sheet.8">
                <p:embed/>
              </p:oleObj>
            </a:graphicData>
          </a:graphic>
        </p:graphicFrame>
        <p:sp>
          <p:nvSpPr>
            <p:cNvPr id="14340" name="Line 4"/>
            <p:cNvSpPr>
              <a:spLocks noChangeShapeType="1"/>
            </p:cNvSpPr>
            <p:nvPr/>
          </p:nvSpPr>
          <p:spPr bwMode="auto">
            <a:xfrm>
              <a:off x="4032" y="3301"/>
              <a:ext cx="1" cy="192"/>
            </a:xfrm>
            <a:prstGeom prst="line">
              <a:avLst/>
            </a:prstGeom>
            <a:noFill/>
            <a:ln w="50800">
              <a:solidFill>
                <a:srgbClr val="FF0000"/>
              </a:solidFill>
              <a:prstDash val="sysDot"/>
              <a:round/>
              <a:headEnd/>
              <a:tailEnd/>
            </a:ln>
            <a:effectLst/>
          </p:spPr>
          <p:txBody>
            <a:bodyPr/>
            <a:lstStyle/>
            <a:p>
              <a:endParaRPr lang="tr-TR"/>
            </a:p>
          </p:txBody>
        </p:sp>
        <p:sp>
          <p:nvSpPr>
            <p:cNvPr id="14341" name="Line 5"/>
            <p:cNvSpPr>
              <a:spLocks noChangeShapeType="1"/>
            </p:cNvSpPr>
            <p:nvPr/>
          </p:nvSpPr>
          <p:spPr bwMode="auto">
            <a:xfrm>
              <a:off x="2592" y="3733"/>
              <a:ext cx="1" cy="192"/>
            </a:xfrm>
            <a:prstGeom prst="line">
              <a:avLst/>
            </a:prstGeom>
            <a:noFill/>
            <a:ln w="9525">
              <a:solidFill>
                <a:schemeClr val="tx1"/>
              </a:solidFill>
              <a:prstDash val="sysDot"/>
              <a:round/>
              <a:headEnd/>
              <a:tailEnd/>
            </a:ln>
            <a:effectLst/>
          </p:spPr>
          <p:txBody>
            <a:bodyPr/>
            <a:lstStyle/>
            <a:p>
              <a:endParaRPr lang="tr-TR"/>
            </a:p>
          </p:txBody>
        </p:sp>
        <p:sp>
          <p:nvSpPr>
            <p:cNvPr id="14342" name="Line 6"/>
            <p:cNvSpPr>
              <a:spLocks noChangeShapeType="1"/>
            </p:cNvSpPr>
            <p:nvPr/>
          </p:nvSpPr>
          <p:spPr bwMode="auto">
            <a:xfrm>
              <a:off x="2592" y="3925"/>
              <a:ext cx="1920" cy="1"/>
            </a:xfrm>
            <a:prstGeom prst="line">
              <a:avLst/>
            </a:prstGeom>
            <a:noFill/>
            <a:ln w="9525">
              <a:solidFill>
                <a:schemeClr val="tx1"/>
              </a:solidFill>
              <a:prstDash val="sysDot"/>
              <a:round/>
              <a:headEnd/>
              <a:tailEnd/>
            </a:ln>
            <a:effectLst/>
          </p:spPr>
          <p:txBody>
            <a:bodyPr/>
            <a:lstStyle/>
            <a:p>
              <a:endParaRPr lang="tr-TR"/>
            </a:p>
          </p:txBody>
        </p:sp>
        <p:sp>
          <p:nvSpPr>
            <p:cNvPr id="14343" name="Line 7"/>
            <p:cNvSpPr>
              <a:spLocks noChangeShapeType="1"/>
            </p:cNvSpPr>
            <p:nvPr/>
          </p:nvSpPr>
          <p:spPr bwMode="auto">
            <a:xfrm>
              <a:off x="1584" y="2677"/>
              <a:ext cx="1" cy="1248"/>
            </a:xfrm>
            <a:prstGeom prst="line">
              <a:avLst/>
            </a:prstGeom>
            <a:noFill/>
            <a:ln w="9525">
              <a:solidFill>
                <a:schemeClr val="tx1"/>
              </a:solidFill>
              <a:prstDash val="sysDot"/>
              <a:round/>
              <a:headEnd/>
              <a:tailEnd/>
            </a:ln>
            <a:effectLst/>
          </p:spPr>
          <p:txBody>
            <a:bodyPr/>
            <a:lstStyle/>
            <a:p>
              <a:endParaRPr lang="tr-TR"/>
            </a:p>
          </p:txBody>
        </p:sp>
        <p:sp>
          <p:nvSpPr>
            <p:cNvPr id="14344" name="Line 8"/>
            <p:cNvSpPr>
              <a:spLocks noChangeShapeType="1"/>
            </p:cNvSpPr>
            <p:nvPr/>
          </p:nvSpPr>
          <p:spPr bwMode="auto">
            <a:xfrm flipH="1">
              <a:off x="1200" y="3925"/>
              <a:ext cx="384" cy="1"/>
            </a:xfrm>
            <a:prstGeom prst="line">
              <a:avLst/>
            </a:prstGeom>
            <a:noFill/>
            <a:ln w="9525">
              <a:solidFill>
                <a:schemeClr val="tx1"/>
              </a:solidFill>
              <a:prstDash val="sysDot"/>
              <a:round/>
              <a:headEnd/>
              <a:tailEnd/>
            </a:ln>
            <a:effectLst/>
          </p:spPr>
          <p:txBody>
            <a:bodyPr/>
            <a:lstStyle/>
            <a:p>
              <a:endParaRPr lang="tr-TR"/>
            </a:p>
          </p:txBody>
        </p:sp>
        <p:sp>
          <p:nvSpPr>
            <p:cNvPr id="14345" name="Line 9"/>
            <p:cNvSpPr>
              <a:spLocks noChangeShapeType="1"/>
            </p:cNvSpPr>
            <p:nvPr/>
          </p:nvSpPr>
          <p:spPr bwMode="auto">
            <a:xfrm flipV="1">
              <a:off x="1680" y="1525"/>
              <a:ext cx="1" cy="240"/>
            </a:xfrm>
            <a:prstGeom prst="line">
              <a:avLst/>
            </a:prstGeom>
            <a:noFill/>
            <a:ln w="9525">
              <a:solidFill>
                <a:schemeClr val="tx1"/>
              </a:solidFill>
              <a:prstDash val="sysDot"/>
              <a:round/>
              <a:headEnd/>
              <a:tailEnd/>
            </a:ln>
            <a:effectLst/>
          </p:spPr>
          <p:txBody>
            <a:bodyPr/>
            <a:lstStyle/>
            <a:p>
              <a:endParaRPr lang="tr-TR"/>
            </a:p>
          </p:txBody>
        </p:sp>
        <p:sp>
          <p:nvSpPr>
            <p:cNvPr id="14346" name="Line 10"/>
            <p:cNvSpPr>
              <a:spLocks noChangeShapeType="1"/>
            </p:cNvSpPr>
            <p:nvPr/>
          </p:nvSpPr>
          <p:spPr bwMode="auto">
            <a:xfrm flipH="1">
              <a:off x="1248" y="1525"/>
              <a:ext cx="432" cy="1"/>
            </a:xfrm>
            <a:prstGeom prst="line">
              <a:avLst/>
            </a:prstGeom>
            <a:noFill/>
            <a:ln w="9525">
              <a:solidFill>
                <a:schemeClr val="tx1"/>
              </a:solidFill>
              <a:prstDash val="sysDot"/>
              <a:round/>
              <a:headEnd/>
              <a:tailEnd/>
            </a:ln>
            <a:effectLst/>
          </p:spPr>
          <p:txBody>
            <a:bodyPr/>
            <a:lstStyle/>
            <a:p>
              <a:endParaRPr lang="tr-TR"/>
            </a:p>
          </p:txBody>
        </p:sp>
        <p:sp>
          <p:nvSpPr>
            <p:cNvPr id="14347" name="Line 11"/>
            <p:cNvSpPr>
              <a:spLocks noChangeShapeType="1"/>
            </p:cNvSpPr>
            <p:nvPr/>
          </p:nvSpPr>
          <p:spPr bwMode="auto">
            <a:xfrm flipV="1">
              <a:off x="2208" y="1045"/>
              <a:ext cx="1" cy="240"/>
            </a:xfrm>
            <a:prstGeom prst="line">
              <a:avLst/>
            </a:prstGeom>
            <a:noFill/>
            <a:ln w="9525">
              <a:solidFill>
                <a:schemeClr val="tx1"/>
              </a:solidFill>
              <a:prstDash val="sysDot"/>
              <a:round/>
              <a:headEnd/>
              <a:tailEnd/>
            </a:ln>
            <a:effectLst/>
          </p:spPr>
          <p:txBody>
            <a:bodyPr/>
            <a:lstStyle/>
            <a:p>
              <a:endParaRPr lang="tr-TR"/>
            </a:p>
          </p:txBody>
        </p:sp>
        <p:sp>
          <p:nvSpPr>
            <p:cNvPr id="14348" name="Line 12"/>
            <p:cNvSpPr>
              <a:spLocks noChangeShapeType="1"/>
            </p:cNvSpPr>
            <p:nvPr/>
          </p:nvSpPr>
          <p:spPr bwMode="auto">
            <a:xfrm flipH="1">
              <a:off x="1296" y="1045"/>
              <a:ext cx="912" cy="1"/>
            </a:xfrm>
            <a:prstGeom prst="line">
              <a:avLst/>
            </a:prstGeom>
            <a:noFill/>
            <a:ln w="9525">
              <a:solidFill>
                <a:schemeClr val="tx1"/>
              </a:solidFill>
              <a:prstDash val="sysDot"/>
              <a:round/>
              <a:headEnd/>
              <a:tailEnd/>
            </a:ln>
            <a:effectLst/>
          </p:spPr>
          <p:txBody>
            <a:bodyPr/>
            <a:lstStyle/>
            <a:p>
              <a:endParaRPr lang="tr-TR"/>
            </a:p>
          </p:txBody>
        </p:sp>
        <p:sp>
          <p:nvSpPr>
            <p:cNvPr id="14349" name="Line 13"/>
            <p:cNvSpPr>
              <a:spLocks noChangeShapeType="1"/>
            </p:cNvSpPr>
            <p:nvPr/>
          </p:nvSpPr>
          <p:spPr bwMode="auto">
            <a:xfrm flipV="1">
              <a:off x="2736" y="709"/>
              <a:ext cx="1" cy="384"/>
            </a:xfrm>
            <a:prstGeom prst="line">
              <a:avLst/>
            </a:prstGeom>
            <a:noFill/>
            <a:ln w="9525">
              <a:solidFill>
                <a:schemeClr val="tx1"/>
              </a:solidFill>
              <a:prstDash val="sysDot"/>
              <a:round/>
              <a:headEnd/>
              <a:tailEnd/>
            </a:ln>
            <a:effectLst/>
          </p:spPr>
          <p:txBody>
            <a:bodyPr/>
            <a:lstStyle/>
            <a:p>
              <a:endParaRPr lang="tr-TR"/>
            </a:p>
          </p:txBody>
        </p:sp>
        <p:sp>
          <p:nvSpPr>
            <p:cNvPr id="14350" name="Line 14"/>
            <p:cNvSpPr>
              <a:spLocks noChangeShapeType="1"/>
            </p:cNvSpPr>
            <p:nvPr/>
          </p:nvSpPr>
          <p:spPr bwMode="auto">
            <a:xfrm flipH="1">
              <a:off x="1344" y="709"/>
              <a:ext cx="1392" cy="1"/>
            </a:xfrm>
            <a:prstGeom prst="line">
              <a:avLst/>
            </a:prstGeom>
            <a:noFill/>
            <a:ln w="9525">
              <a:solidFill>
                <a:schemeClr val="tx1"/>
              </a:solidFill>
              <a:prstDash val="sysDot"/>
              <a:round/>
              <a:headEnd/>
              <a:tailEnd/>
            </a:ln>
            <a:effectLst/>
          </p:spPr>
          <p:txBody>
            <a:bodyPr/>
            <a:lstStyle/>
            <a:p>
              <a:endParaRPr lang="tr-TR"/>
            </a:p>
          </p:txBody>
        </p:sp>
        <p:sp>
          <p:nvSpPr>
            <p:cNvPr id="14351" name="Line 15"/>
            <p:cNvSpPr>
              <a:spLocks noChangeShapeType="1"/>
            </p:cNvSpPr>
            <p:nvPr/>
          </p:nvSpPr>
          <p:spPr bwMode="auto">
            <a:xfrm flipV="1">
              <a:off x="3216" y="709"/>
              <a:ext cx="1" cy="384"/>
            </a:xfrm>
            <a:prstGeom prst="line">
              <a:avLst/>
            </a:prstGeom>
            <a:noFill/>
            <a:ln w="9525">
              <a:solidFill>
                <a:schemeClr val="tx1"/>
              </a:solidFill>
              <a:prstDash val="sysDot"/>
              <a:round/>
              <a:headEnd/>
              <a:tailEnd/>
            </a:ln>
            <a:effectLst/>
          </p:spPr>
          <p:txBody>
            <a:bodyPr/>
            <a:lstStyle/>
            <a:p>
              <a:endParaRPr lang="tr-TR"/>
            </a:p>
          </p:txBody>
        </p:sp>
        <p:sp>
          <p:nvSpPr>
            <p:cNvPr id="14352" name="Line 16"/>
            <p:cNvSpPr>
              <a:spLocks noChangeShapeType="1"/>
            </p:cNvSpPr>
            <p:nvPr/>
          </p:nvSpPr>
          <p:spPr bwMode="auto">
            <a:xfrm>
              <a:off x="3264" y="709"/>
              <a:ext cx="1152" cy="11"/>
            </a:xfrm>
            <a:prstGeom prst="line">
              <a:avLst/>
            </a:prstGeom>
            <a:noFill/>
            <a:ln w="9525">
              <a:solidFill>
                <a:schemeClr val="tx1"/>
              </a:solidFill>
              <a:prstDash val="sysDot"/>
              <a:round/>
              <a:headEnd/>
              <a:tailEnd/>
            </a:ln>
            <a:effectLst/>
          </p:spPr>
          <p:txBody>
            <a:bodyPr/>
            <a:lstStyle/>
            <a:p>
              <a:endParaRPr lang="tr-TR"/>
            </a:p>
          </p:txBody>
        </p:sp>
        <p:sp>
          <p:nvSpPr>
            <p:cNvPr id="14353" name="Line 17"/>
            <p:cNvSpPr>
              <a:spLocks noChangeShapeType="1"/>
            </p:cNvSpPr>
            <p:nvPr/>
          </p:nvSpPr>
          <p:spPr bwMode="auto">
            <a:xfrm flipV="1">
              <a:off x="3648" y="1045"/>
              <a:ext cx="1" cy="240"/>
            </a:xfrm>
            <a:prstGeom prst="line">
              <a:avLst/>
            </a:prstGeom>
            <a:noFill/>
            <a:ln w="9525">
              <a:solidFill>
                <a:schemeClr val="tx1"/>
              </a:solidFill>
              <a:prstDash val="sysDot"/>
              <a:round/>
              <a:headEnd/>
              <a:tailEnd/>
            </a:ln>
            <a:effectLst/>
          </p:spPr>
          <p:txBody>
            <a:bodyPr/>
            <a:lstStyle/>
            <a:p>
              <a:endParaRPr lang="tr-TR"/>
            </a:p>
          </p:txBody>
        </p:sp>
        <p:sp>
          <p:nvSpPr>
            <p:cNvPr id="14354" name="Line 18"/>
            <p:cNvSpPr>
              <a:spLocks noChangeShapeType="1"/>
            </p:cNvSpPr>
            <p:nvPr/>
          </p:nvSpPr>
          <p:spPr bwMode="auto">
            <a:xfrm>
              <a:off x="3648" y="1045"/>
              <a:ext cx="768" cy="11"/>
            </a:xfrm>
            <a:prstGeom prst="line">
              <a:avLst/>
            </a:prstGeom>
            <a:noFill/>
            <a:ln w="9525">
              <a:solidFill>
                <a:schemeClr val="tx1"/>
              </a:solidFill>
              <a:prstDash val="sysDot"/>
              <a:round/>
              <a:headEnd/>
              <a:tailEnd/>
            </a:ln>
            <a:effectLst/>
          </p:spPr>
          <p:txBody>
            <a:bodyPr/>
            <a:lstStyle/>
            <a:p>
              <a:endParaRPr lang="tr-TR"/>
            </a:p>
          </p:txBody>
        </p:sp>
        <p:sp>
          <p:nvSpPr>
            <p:cNvPr id="14355" name="Line 19"/>
            <p:cNvSpPr>
              <a:spLocks noChangeShapeType="1"/>
            </p:cNvSpPr>
            <p:nvPr/>
          </p:nvSpPr>
          <p:spPr bwMode="auto">
            <a:xfrm flipV="1">
              <a:off x="3936" y="1381"/>
              <a:ext cx="1" cy="144"/>
            </a:xfrm>
            <a:prstGeom prst="line">
              <a:avLst/>
            </a:prstGeom>
            <a:noFill/>
            <a:ln w="9525">
              <a:solidFill>
                <a:schemeClr val="tx1"/>
              </a:solidFill>
              <a:prstDash val="sysDot"/>
              <a:round/>
              <a:headEnd/>
              <a:tailEnd/>
            </a:ln>
            <a:effectLst/>
          </p:spPr>
          <p:txBody>
            <a:bodyPr/>
            <a:lstStyle/>
            <a:p>
              <a:endParaRPr lang="tr-TR"/>
            </a:p>
          </p:txBody>
        </p:sp>
        <p:sp>
          <p:nvSpPr>
            <p:cNvPr id="14356" name="Line 20"/>
            <p:cNvSpPr>
              <a:spLocks noChangeShapeType="1"/>
            </p:cNvSpPr>
            <p:nvPr/>
          </p:nvSpPr>
          <p:spPr bwMode="auto">
            <a:xfrm>
              <a:off x="3936" y="1381"/>
              <a:ext cx="288" cy="1"/>
            </a:xfrm>
            <a:prstGeom prst="line">
              <a:avLst/>
            </a:prstGeom>
            <a:noFill/>
            <a:ln w="9525">
              <a:solidFill>
                <a:schemeClr val="tx1"/>
              </a:solidFill>
              <a:prstDash val="sysDot"/>
              <a:round/>
              <a:headEnd/>
              <a:tailEnd/>
            </a:ln>
            <a:effectLst/>
          </p:spPr>
          <p:txBody>
            <a:bodyPr/>
            <a:lstStyle/>
            <a:p>
              <a:endParaRPr lang="tr-TR"/>
            </a:p>
          </p:txBody>
        </p:sp>
        <p:grpSp>
          <p:nvGrpSpPr>
            <p:cNvPr id="3" name="Group 21"/>
            <p:cNvGrpSpPr>
              <a:grpSpLocks/>
            </p:cNvGrpSpPr>
            <p:nvPr/>
          </p:nvGrpSpPr>
          <p:grpSpPr bwMode="auto">
            <a:xfrm>
              <a:off x="4032" y="3379"/>
              <a:ext cx="1728" cy="404"/>
              <a:chOff x="4032" y="3379"/>
              <a:chExt cx="1728" cy="404"/>
            </a:xfrm>
          </p:grpSpPr>
          <p:sp>
            <p:nvSpPr>
              <p:cNvPr id="14358" name="Line 22"/>
              <p:cNvSpPr>
                <a:spLocks noChangeShapeType="1"/>
              </p:cNvSpPr>
              <p:nvPr/>
            </p:nvSpPr>
            <p:spPr bwMode="auto">
              <a:xfrm>
                <a:off x="4032" y="3493"/>
                <a:ext cx="672" cy="11"/>
              </a:xfrm>
              <a:prstGeom prst="line">
                <a:avLst/>
              </a:prstGeom>
              <a:noFill/>
              <a:ln w="50800">
                <a:solidFill>
                  <a:srgbClr val="FF0000"/>
                </a:solidFill>
                <a:prstDash val="sysDot"/>
                <a:round/>
                <a:headEnd/>
                <a:tailEnd/>
              </a:ln>
              <a:effectLst/>
            </p:spPr>
            <p:txBody>
              <a:bodyPr/>
              <a:lstStyle/>
              <a:p>
                <a:endParaRPr lang="tr-TR"/>
              </a:p>
            </p:txBody>
          </p:sp>
          <p:sp>
            <p:nvSpPr>
              <p:cNvPr id="14359" name="Text Box 23"/>
              <p:cNvSpPr txBox="1">
                <a:spLocks noChangeArrowheads="1"/>
              </p:cNvSpPr>
              <p:nvPr/>
            </p:nvSpPr>
            <p:spPr bwMode="auto">
              <a:xfrm>
                <a:off x="4512" y="3379"/>
                <a:ext cx="1248" cy="404"/>
              </a:xfrm>
              <a:prstGeom prst="rect">
                <a:avLst/>
              </a:prstGeom>
              <a:noFill/>
              <a:ln w="9525">
                <a:noFill/>
                <a:miter lim="800000"/>
                <a:headEnd/>
                <a:tailEnd/>
              </a:ln>
              <a:effectLst/>
            </p:spPr>
            <p:txBody>
              <a:bodyPr>
                <a:spAutoFit/>
              </a:bodyPr>
              <a:lstStyle/>
              <a:p>
                <a:pPr algn="ctr">
                  <a:spcBef>
                    <a:spcPct val="50000"/>
                  </a:spcBef>
                </a:pPr>
                <a:r>
                  <a:rPr lang="tr-TR" b="1">
                    <a:solidFill>
                      <a:srgbClr val="FF0000"/>
                    </a:solidFill>
                    <a:latin typeface="Verdana" pitchFamily="34" charset="0"/>
                  </a:rPr>
                  <a:t>Nihai Tüketim %30.3</a:t>
                </a:r>
                <a:endParaRPr lang="en-US" b="1">
                  <a:solidFill>
                    <a:srgbClr val="FF0000"/>
                  </a:solidFill>
                  <a:latin typeface="Verdana" pitchFamily="34" charset="0"/>
                </a:endParaRPr>
              </a:p>
            </p:txBody>
          </p:sp>
        </p:grpSp>
        <p:sp>
          <p:nvSpPr>
            <p:cNvPr id="14360" name="Text Box 24"/>
            <p:cNvSpPr txBox="1">
              <a:spLocks noChangeArrowheads="1"/>
            </p:cNvSpPr>
            <p:nvPr/>
          </p:nvSpPr>
          <p:spPr bwMode="auto">
            <a:xfrm>
              <a:off x="4512" y="3840"/>
              <a:ext cx="1248" cy="231"/>
            </a:xfrm>
            <a:prstGeom prst="rect">
              <a:avLst/>
            </a:prstGeom>
            <a:noFill/>
            <a:ln w="9525">
              <a:noFill/>
              <a:miter lim="800000"/>
              <a:headEnd/>
              <a:tailEnd/>
            </a:ln>
            <a:effectLst/>
          </p:spPr>
          <p:txBody>
            <a:bodyPr>
              <a:spAutoFit/>
            </a:bodyPr>
            <a:lstStyle/>
            <a:p>
              <a:pPr>
                <a:spcBef>
                  <a:spcPct val="50000"/>
                </a:spcBef>
              </a:pPr>
              <a:r>
                <a:rPr lang="tr-TR" dirty="0">
                  <a:latin typeface="Arial" pitchFamily="34" charset="0"/>
                  <a:cs typeface="Arial" pitchFamily="34" charset="0"/>
                </a:rPr>
                <a:t>Diğer %16.4</a:t>
              </a:r>
              <a:endParaRPr lang="en-US" dirty="0">
                <a:latin typeface="Arial" pitchFamily="34" charset="0"/>
                <a:cs typeface="Arial" pitchFamily="34" charset="0"/>
              </a:endParaRPr>
            </a:p>
          </p:txBody>
        </p:sp>
        <p:sp>
          <p:nvSpPr>
            <p:cNvPr id="14361" name="Text Box 25"/>
            <p:cNvSpPr txBox="1">
              <a:spLocks noChangeArrowheads="1"/>
            </p:cNvSpPr>
            <p:nvPr/>
          </p:nvSpPr>
          <p:spPr bwMode="auto">
            <a:xfrm>
              <a:off x="288" y="3792"/>
              <a:ext cx="1248" cy="407"/>
            </a:xfrm>
            <a:prstGeom prst="rect">
              <a:avLst/>
            </a:prstGeom>
            <a:noFill/>
            <a:ln w="9525">
              <a:noFill/>
              <a:miter lim="800000"/>
              <a:headEnd/>
              <a:tailEnd/>
            </a:ln>
            <a:effectLst/>
          </p:spPr>
          <p:txBody>
            <a:bodyPr>
              <a:spAutoFit/>
            </a:bodyPr>
            <a:lstStyle/>
            <a:p>
              <a:pPr>
                <a:spcBef>
                  <a:spcPct val="50000"/>
                </a:spcBef>
              </a:pPr>
              <a:r>
                <a:rPr lang="tr-TR" dirty="0">
                  <a:latin typeface="Arial" pitchFamily="34" charset="0"/>
                  <a:cs typeface="Arial" pitchFamily="34" charset="0"/>
                </a:rPr>
                <a:t>Hizmet ve idare sektörü %16.4</a:t>
              </a:r>
              <a:endParaRPr lang="en-US" dirty="0">
                <a:latin typeface="Arial" pitchFamily="34" charset="0"/>
                <a:cs typeface="Arial" pitchFamily="34" charset="0"/>
              </a:endParaRPr>
            </a:p>
          </p:txBody>
        </p:sp>
        <p:sp>
          <p:nvSpPr>
            <p:cNvPr id="14362" name="Text Box 26"/>
            <p:cNvSpPr txBox="1">
              <a:spLocks noChangeArrowheads="1"/>
            </p:cNvSpPr>
            <p:nvPr/>
          </p:nvSpPr>
          <p:spPr bwMode="auto">
            <a:xfrm>
              <a:off x="288" y="1459"/>
              <a:ext cx="1248" cy="582"/>
            </a:xfrm>
            <a:prstGeom prst="rect">
              <a:avLst/>
            </a:prstGeom>
            <a:noFill/>
            <a:ln w="9525">
              <a:noFill/>
              <a:miter lim="800000"/>
              <a:headEnd/>
              <a:tailEnd/>
            </a:ln>
            <a:effectLst/>
          </p:spPr>
          <p:txBody>
            <a:bodyPr>
              <a:spAutoFit/>
            </a:bodyPr>
            <a:lstStyle/>
            <a:p>
              <a:pPr>
                <a:spcBef>
                  <a:spcPct val="50000"/>
                </a:spcBef>
              </a:pPr>
              <a:r>
                <a:rPr lang="tr-TR" dirty="0">
                  <a:latin typeface="Arial" pitchFamily="34" charset="0"/>
                  <a:cs typeface="Arial" pitchFamily="34" charset="0"/>
                </a:rPr>
                <a:t>Metal – maden, makine ve elektrik müh. % 9</a:t>
              </a:r>
              <a:endParaRPr lang="en-US" dirty="0">
                <a:latin typeface="Arial" pitchFamily="34" charset="0"/>
                <a:cs typeface="Arial" pitchFamily="34" charset="0"/>
              </a:endParaRPr>
            </a:p>
          </p:txBody>
        </p:sp>
        <p:sp>
          <p:nvSpPr>
            <p:cNvPr id="14363" name="Text Box 27"/>
            <p:cNvSpPr txBox="1">
              <a:spLocks noChangeArrowheads="1"/>
            </p:cNvSpPr>
            <p:nvPr/>
          </p:nvSpPr>
          <p:spPr bwMode="auto">
            <a:xfrm>
              <a:off x="288" y="960"/>
              <a:ext cx="1248" cy="231"/>
            </a:xfrm>
            <a:prstGeom prst="rect">
              <a:avLst/>
            </a:prstGeom>
            <a:noFill/>
            <a:ln w="9525">
              <a:noFill/>
              <a:miter lim="800000"/>
              <a:headEnd/>
              <a:tailEnd/>
            </a:ln>
            <a:effectLst/>
          </p:spPr>
          <p:txBody>
            <a:bodyPr>
              <a:spAutoFit/>
            </a:bodyPr>
            <a:lstStyle/>
            <a:p>
              <a:pPr>
                <a:spcBef>
                  <a:spcPct val="50000"/>
                </a:spcBef>
              </a:pPr>
              <a:r>
                <a:rPr lang="tr-TR" dirty="0">
                  <a:latin typeface="Arial" pitchFamily="34" charset="0"/>
                  <a:cs typeface="Arial" pitchFamily="34" charset="0"/>
                </a:rPr>
                <a:t>Tarım  % 6.4</a:t>
              </a:r>
              <a:endParaRPr lang="en-US" dirty="0">
                <a:latin typeface="Arial" pitchFamily="34" charset="0"/>
                <a:cs typeface="Arial" pitchFamily="34" charset="0"/>
              </a:endParaRPr>
            </a:p>
          </p:txBody>
        </p:sp>
        <p:sp>
          <p:nvSpPr>
            <p:cNvPr id="14364" name="Text Box 28"/>
            <p:cNvSpPr txBox="1">
              <a:spLocks noChangeArrowheads="1"/>
            </p:cNvSpPr>
            <p:nvPr/>
          </p:nvSpPr>
          <p:spPr bwMode="auto">
            <a:xfrm>
              <a:off x="144" y="624"/>
              <a:ext cx="1248" cy="404"/>
            </a:xfrm>
            <a:prstGeom prst="rect">
              <a:avLst/>
            </a:prstGeom>
            <a:noFill/>
            <a:ln w="9525">
              <a:noFill/>
              <a:miter lim="800000"/>
              <a:headEnd/>
              <a:tailEnd/>
            </a:ln>
            <a:effectLst/>
          </p:spPr>
          <p:txBody>
            <a:bodyPr>
              <a:spAutoFit/>
            </a:bodyPr>
            <a:lstStyle/>
            <a:p>
              <a:pPr>
                <a:spcBef>
                  <a:spcPct val="50000"/>
                </a:spcBef>
              </a:pPr>
              <a:r>
                <a:rPr lang="tr-TR" dirty="0">
                  <a:latin typeface="Arial" pitchFamily="34" charset="0"/>
                  <a:cs typeface="Arial" pitchFamily="34" charset="0"/>
                </a:rPr>
                <a:t>Tekstil ve Giyim % 6.3</a:t>
              </a:r>
              <a:endParaRPr lang="en-US" dirty="0">
                <a:latin typeface="Arial" pitchFamily="34" charset="0"/>
                <a:cs typeface="Arial" pitchFamily="34" charset="0"/>
              </a:endParaRPr>
            </a:p>
          </p:txBody>
        </p:sp>
        <p:sp>
          <p:nvSpPr>
            <p:cNvPr id="14365" name="Text Box 29"/>
            <p:cNvSpPr txBox="1">
              <a:spLocks noChangeArrowheads="1"/>
            </p:cNvSpPr>
            <p:nvPr/>
          </p:nvSpPr>
          <p:spPr bwMode="auto">
            <a:xfrm>
              <a:off x="4512" y="624"/>
              <a:ext cx="1248" cy="231"/>
            </a:xfrm>
            <a:prstGeom prst="rect">
              <a:avLst/>
            </a:prstGeom>
            <a:noFill/>
            <a:ln w="9525">
              <a:noFill/>
              <a:miter lim="800000"/>
              <a:headEnd/>
              <a:tailEnd/>
            </a:ln>
            <a:effectLst/>
          </p:spPr>
          <p:txBody>
            <a:bodyPr>
              <a:spAutoFit/>
            </a:bodyPr>
            <a:lstStyle/>
            <a:p>
              <a:pPr>
                <a:spcBef>
                  <a:spcPct val="50000"/>
                </a:spcBef>
              </a:pPr>
              <a:r>
                <a:rPr lang="tr-TR" dirty="0">
                  <a:latin typeface="Arial" pitchFamily="34" charset="0"/>
                  <a:cs typeface="Arial" pitchFamily="34" charset="0"/>
                </a:rPr>
                <a:t>İnşaat   % 5.4</a:t>
              </a:r>
              <a:endParaRPr lang="en-US" dirty="0">
                <a:latin typeface="Arial" pitchFamily="34" charset="0"/>
                <a:cs typeface="Arial" pitchFamily="34" charset="0"/>
              </a:endParaRPr>
            </a:p>
          </p:txBody>
        </p:sp>
        <p:sp>
          <p:nvSpPr>
            <p:cNvPr id="14366" name="Text Box 30"/>
            <p:cNvSpPr txBox="1">
              <a:spLocks noChangeArrowheads="1"/>
            </p:cNvSpPr>
            <p:nvPr/>
          </p:nvSpPr>
          <p:spPr bwMode="auto">
            <a:xfrm>
              <a:off x="4512" y="979"/>
              <a:ext cx="1248" cy="233"/>
            </a:xfrm>
            <a:prstGeom prst="rect">
              <a:avLst/>
            </a:prstGeom>
            <a:noFill/>
            <a:ln w="9525">
              <a:noFill/>
              <a:miter lim="800000"/>
              <a:headEnd/>
              <a:tailEnd/>
            </a:ln>
            <a:effectLst/>
          </p:spPr>
          <p:txBody>
            <a:bodyPr>
              <a:spAutoFit/>
            </a:bodyPr>
            <a:lstStyle/>
            <a:p>
              <a:pPr>
                <a:spcBef>
                  <a:spcPct val="50000"/>
                </a:spcBef>
              </a:pPr>
              <a:r>
                <a:rPr lang="tr-TR" dirty="0">
                  <a:latin typeface="Arial" pitchFamily="34" charset="0"/>
                  <a:cs typeface="Arial" pitchFamily="34" charset="0"/>
                </a:rPr>
                <a:t>Otomotiv % 5.3</a:t>
              </a:r>
              <a:endParaRPr lang="en-US" dirty="0">
                <a:latin typeface="Arial" pitchFamily="34" charset="0"/>
                <a:cs typeface="Arial" pitchFamily="34" charset="0"/>
              </a:endParaRPr>
            </a:p>
          </p:txBody>
        </p:sp>
        <p:sp>
          <p:nvSpPr>
            <p:cNvPr id="14367" name="Text Box 31"/>
            <p:cNvSpPr txBox="1">
              <a:spLocks noChangeArrowheads="1"/>
            </p:cNvSpPr>
            <p:nvPr/>
          </p:nvSpPr>
          <p:spPr bwMode="auto">
            <a:xfrm>
              <a:off x="4512" y="1315"/>
              <a:ext cx="1248" cy="404"/>
            </a:xfrm>
            <a:prstGeom prst="rect">
              <a:avLst/>
            </a:prstGeom>
            <a:noFill/>
            <a:ln w="9525">
              <a:noFill/>
              <a:miter lim="800000"/>
              <a:headEnd/>
              <a:tailEnd/>
            </a:ln>
            <a:effectLst/>
          </p:spPr>
          <p:txBody>
            <a:bodyPr>
              <a:spAutoFit/>
            </a:bodyPr>
            <a:lstStyle/>
            <a:p>
              <a:pPr>
                <a:spcBef>
                  <a:spcPct val="50000"/>
                </a:spcBef>
              </a:pPr>
              <a:r>
                <a:rPr lang="tr-TR" dirty="0">
                  <a:latin typeface="Arial" pitchFamily="34" charset="0"/>
                  <a:cs typeface="Arial" pitchFamily="34" charset="0"/>
                </a:rPr>
                <a:t>Kağıt ve baskı ürünleri  % 4.5</a:t>
              </a:r>
              <a:endParaRPr lang="en-US" dirty="0">
                <a:latin typeface="Arial" pitchFamily="34" charset="0"/>
                <a:cs typeface="Arial" pitchFamily="34" charset="0"/>
              </a:endParaRPr>
            </a:p>
          </p:txBody>
        </p:sp>
      </p:grpSp>
      <p:sp>
        <p:nvSpPr>
          <p:cNvPr id="14368" name="Text Box 32"/>
          <p:cNvSpPr txBox="1">
            <a:spLocks noChangeArrowheads="1"/>
          </p:cNvSpPr>
          <p:nvPr/>
        </p:nvSpPr>
        <p:spPr bwMode="auto">
          <a:xfrm>
            <a:off x="884238" y="136525"/>
            <a:ext cx="7345362" cy="701675"/>
          </a:xfrm>
          <a:prstGeom prst="rect">
            <a:avLst/>
          </a:prstGeom>
          <a:noFill/>
          <a:ln w="9525">
            <a:noFill/>
            <a:miter lim="800000"/>
            <a:headEnd/>
            <a:tailEnd/>
          </a:ln>
          <a:effectLst/>
        </p:spPr>
        <p:txBody>
          <a:bodyPr>
            <a:spAutoFit/>
          </a:bodyPr>
          <a:lstStyle/>
          <a:p>
            <a:pPr algn="ctr">
              <a:spcBef>
                <a:spcPct val="50000"/>
              </a:spcBef>
            </a:pPr>
            <a:r>
              <a:rPr lang="tr-TR" sz="2000" b="1" dirty="0">
                <a:solidFill>
                  <a:schemeClr val="accent1">
                    <a:lumMod val="60000"/>
                    <a:lumOff val="40000"/>
                  </a:schemeClr>
                </a:solidFill>
                <a:latin typeface="Arial" pitchFamily="34" charset="0"/>
                <a:cs typeface="Arial" pitchFamily="34" charset="0"/>
              </a:rPr>
              <a:t>KİMYA SANAYİİ DİĞER BİRÇOK SANAYİ KOLUNUN TEDARİKÇİSİDİR</a:t>
            </a:r>
            <a:endParaRPr lang="en-US" sz="2000" b="1" dirty="0">
              <a:solidFill>
                <a:schemeClr val="accent1">
                  <a:lumMod val="60000"/>
                  <a:lumOff val="40000"/>
                </a:schemeClr>
              </a:solidFill>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tr-TR" sz="3200" b="1" i="0" dirty="0">
                <a:solidFill>
                  <a:schemeClr val="accent1">
                    <a:lumMod val="60000"/>
                    <a:lumOff val="40000"/>
                  </a:schemeClr>
                </a:solidFill>
                <a:latin typeface="Arial" pitchFamily="34" charset="0"/>
                <a:cs typeface="Arial" pitchFamily="34" charset="0"/>
              </a:rPr>
              <a:t>DÜNYA KİMYASAL MADDE  TÜKETİMİ</a:t>
            </a:r>
          </a:p>
        </p:txBody>
      </p:sp>
      <p:sp>
        <p:nvSpPr>
          <p:cNvPr id="350211" name="Rectangle 3"/>
          <p:cNvSpPr>
            <a:spLocks noGrp="1" noChangeArrowheads="1"/>
          </p:cNvSpPr>
          <p:nvPr>
            <p:ph type="body" idx="1"/>
          </p:nvPr>
        </p:nvSpPr>
        <p:spPr/>
        <p:txBody>
          <a:bodyPr/>
          <a:lstStyle/>
          <a:p>
            <a:pPr>
              <a:buFontTx/>
              <a:buNone/>
            </a:pPr>
            <a:r>
              <a:rPr lang="tr-TR" i="0" dirty="0"/>
              <a:t>  </a:t>
            </a:r>
            <a:r>
              <a:rPr lang="tr-TR" i="0" dirty="0" smtClean="0"/>
              <a:t> </a:t>
            </a:r>
            <a:r>
              <a:rPr lang="tr-TR" u="sng" dirty="0">
                <a:solidFill>
                  <a:schemeClr val="accent1">
                    <a:lumMod val="60000"/>
                    <a:lumOff val="40000"/>
                  </a:schemeClr>
                </a:solidFill>
                <a:latin typeface="Arial" pitchFamily="34" charset="0"/>
                <a:cs typeface="Arial" pitchFamily="34" charset="0"/>
              </a:rPr>
              <a:t>Yıl				Tüketim Miktarı</a:t>
            </a:r>
            <a:endParaRPr lang="en-US" u="sng" dirty="0">
              <a:solidFill>
                <a:schemeClr val="accent1">
                  <a:lumMod val="60000"/>
                  <a:lumOff val="40000"/>
                </a:schemeClr>
              </a:solidFill>
              <a:latin typeface="Arial" pitchFamily="34" charset="0"/>
              <a:cs typeface="Arial" pitchFamily="34" charset="0"/>
            </a:endParaRPr>
          </a:p>
          <a:p>
            <a:pPr>
              <a:buFontTx/>
              <a:buNone/>
            </a:pPr>
            <a:r>
              <a:rPr lang="tr-TR" dirty="0"/>
              <a:t>	</a:t>
            </a:r>
            <a:r>
              <a:rPr lang="tr-TR" dirty="0">
                <a:latin typeface="Arial" pitchFamily="34" charset="0"/>
                <a:cs typeface="Arial" pitchFamily="34" charset="0"/>
              </a:rPr>
              <a:t>1950			     7 	Milyon Ton</a:t>
            </a:r>
            <a:endParaRPr lang="en-US" dirty="0">
              <a:latin typeface="Arial" pitchFamily="34" charset="0"/>
              <a:cs typeface="Arial" pitchFamily="34" charset="0"/>
            </a:endParaRPr>
          </a:p>
          <a:p>
            <a:pPr>
              <a:buFontTx/>
              <a:buNone/>
            </a:pPr>
            <a:r>
              <a:rPr lang="tr-TR" dirty="0">
                <a:latin typeface="Arial" pitchFamily="34" charset="0"/>
                <a:cs typeface="Arial" pitchFamily="34" charset="0"/>
              </a:rPr>
              <a:t>	1970			   63 	Milyon Ton</a:t>
            </a:r>
            <a:endParaRPr lang="en-US" dirty="0">
              <a:latin typeface="Arial" pitchFamily="34" charset="0"/>
              <a:cs typeface="Arial" pitchFamily="34" charset="0"/>
            </a:endParaRPr>
          </a:p>
          <a:p>
            <a:pPr>
              <a:buFontTx/>
              <a:buNone/>
            </a:pPr>
            <a:r>
              <a:rPr lang="tr-TR" dirty="0">
                <a:latin typeface="Arial" pitchFamily="34" charset="0"/>
                <a:cs typeface="Arial" pitchFamily="34" charset="0"/>
              </a:rPr>
              <a:t>	1985		         250 	Milyon Ton</a:t>
            </a:r>
            <a:endParaRPr lang="en-US" dirty="0">
              <a:latin typeface="Arial" pitchFamily="34" charset="0"/>
              <a:cs typeface="Arial" pitchFamily="34" charset="0"/>
            </a:endParaRPr>
          </a:p>
          <a:p>
            <a:pPr>
              <a:buFontTx/>
              <a:buNone/>
            </a:pPr>
            <a:r>
              <a:rPr lang="tr-TR" dirty="0">
                <a:latin typeface="Arial" pitchFamily="34" charset="0"/>
                <a:cs typeface="Arial" pitchFamily="34" charset="0"/>
              </a:rPr>
              <a:t>	2000			 400 	Milyon Ton	</a:t>
            </a:r>
            <a:endParaRPr lang="en-US" dirty="0">
              <a:latin typeface="Arial" pitchFamily="34" charset="0"/>
              <a:cs typeface="Arial" pitchFamily="34" charset="0"/>
            </a:endParaRPr>
          </a:p>
          <a:p>
            <a:pPr>
              <a:buFontTx/>
              <a:buNone/>
            </a:pPr>
            <a:endParaRPr lang="en-US" dirty="0"/>
          </a:p>
          <a:p>
            <a:endParaRPr lang="tr-TR"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4400" b="1" dirty="0" smtClean="0">
                <a:solidFill>
                  <a:schemeClr val="accent1">
                    <a:lumMod val="60000"/>
                    <a:lumOff val="40000"/>
                  </a:schemeClr>
                </a:solidFill>
                <a:latin typeface="Arial" pitchFamily="34" charset="0"/>
                <a:cs typeface="Arial" pitchFamily="34" charset="0"/>
              </a:rPr>
              <a:t>KİMYASAL SAVAŞ MADDELERİ</a:t>
            </a:r>
            <a:endParaRPr lang="tr-TR" dirty="0"/>
          </a:p>
        </p:txBody>
      </p:sp>
      <p:sp>
        <p:nvSpPr>
          <p:cNvPr id="3" name="2 İçerik Yer Tutucusu"/>
          <p:cNvSpPr>
            <a:spLocks noGrp="1"/>
          </p:cNvSpPr>
          <p:nvPr>
            <p:ph idx="1"/>
          </p:nvPr>
        </p:nvSpPr>
        <p:spPr/>
        <p:txBody>
          <a:bodyPr>
            <a:normAutofit fontScale="92500" lnSpcReduction="10000"/>
          </a:bodyPr>
          <a:lstStyle/>
          <a:p>
            <a:pPr>
              <a:lnSpc>
                <a:spcPct val="110000"/>
              </a:lnSpc>
              <a:buFont typeface="Wingdings" pitchFamily="2" charset="2"/>
              <a:buChar char="v"/>
              <a:defRPr/>
            </a:pPr>
            <a:r>
              <a:rPr lang="tr-TR" sz="3200" dirty="0" smtClean="0">
                <a:latin typeface="Arial" pitchFamily="34" charset="0"/>
                <a:cs typeface="Arial" pitchFamily="34" charset="0"/>
              </a:rPr>
              <a:t>Yakıcı Gazlar (hardal gazı)</a:t>
            </a:r>
          </a:p>
          <a:p>
            <a:pPr>
              <a:lnSpc>
                <a:spcPct val="110000"/>
              </a:lnSpc>
              <a:buFont typeface="Wingdings" pitchFamily="2" charset="2"/>
              <a:buChar char="v"/>
              <a:defRPr/>
            </a:pPr>
            <a:r>
              <a:rPr lang="tr-TR" sz="3200" dirty="0" smtClean="0">
                <a:latin typeface="Arial" pitchFamily="34" charset="0"/>
                <a:cs typeface="Arial" pitchFamily="34" charset="0"/>
              </a:rPr>
              <a:t>Boğucu Gazlar</a:t>
            </a:r>
          </a:p>
          <a:p>
            <a:pPr>
              <a:lnSpc>
                <a:spcPct val="110000"/>
              </a:lnSpc>
              <a:buFont typeface="Wingdings" pitchFamily="2" charset="2"/>
              <a:buChar char="v"/>
              <a:defRPr/>
            </a:pPr>
            <a:r>
              <a:rPr lang="tr-TR" sz="3200" dirty="0" smtClean="0">
                <a:latin typeface="Arial" pitchFamily="34" charset="0"/>
                <a:cs typeface="Arial" pitchFamily="34" charset="0"/>
              </a:rPr>
              <a:t>Sinir Gazları ( Sarin)</a:t>
            </a:r>
          </a:p>
          <a:p>
            <a:pPr>
              <a:lnSpc>
                <a:spcPct val="110000"/>
              </a:lnSpc>
              <a:buFont typeface="Wingdings" pitchFamily="2" charset="2"/>
              <a:buChar char="v"/>
              <a:defRPr/>
            </a:pPr>
            <a:r>
              <a:rPr lang="tr-TR" sz="3200" dirty="0" smtClean="0">
                <a:latin typeface="Arial" pitchFamily="34" charset="0"/>
                <a:cs typeface="Arial" pitchFamily="34" charset="0"/>
              </a:rPr>
              <a:t>Kan Zehirleyici Gazlar</a:t>
            </a:r>
          </a:p>
          <a:p>
            <a:pPr>
              <a:lnSpc>
                <a:spcPct val="110000"/>
              </a:lnSpc>
              <a:buFont typeface="Wingdings" pitchFamily="2" charset="2"/>
              <a:buChar char="v"/>
              <a:defRPr/>
            </a:pPr>
            <a:r>
              <a:rPr lang="tr-TR" sz="3200" dirty="0" smtClean="0">
                <a:latin typeface="Arial" pitchFamily="34" charset="0"/>
                <a:cs typeface="Arial" pitchFamily="34" charset="0"/>
              </a:rPr>
              <a:t>Kusturucu Gazlar</a:t>
            </a:r>
          </a:p>
          <a:p>
            <a:pPr>
              <a:lnSpc>
                <a:spcPct val="110000"/>
              </a:lnSpc>
              <a:buFont typeface="Wingdings" pitchFamily="2" charset="2"/>
              <a:buChar char="v"/>
              <a:defRPr/>
            </a:pPr>
            <a:r>
              <a:rPr lang="tr-TR" sz="3200" dirty="0" smtClean="0">
                <a:latin typeface="Arial" pitchFamily="34" charset="0"/>
                <a:cs typeface="Arial" pitchFamily="34" charset="0"/>
              </a:rPr>
              <a:t>Göz Yaşartıcı Gazlar</a:t>
            </a:r>
          </a:p>
          <a:p>
            <a:pPr>
              <a:lnSpc>
                <a:spcPct val="130000"/>
              </a:lnSpc>
              <a:buFont typeface="Wingdings" pitchFamily="2" charset="2"/>
              <a:buChar char="v"/>
              <a:defRPr/>
            </a:pPr>
            <a:r>
              <a:rPr lang="tr-TR" sz="3200" dirty="0" smtClean="0">
                <a:latin typeface="Arial" pitchFamily="34" charset="0"/>
                <a:cs typeface="Arial" pitchFamily="34" charset="0"/>
              </a:rPr>
              <a:t>Uyuşturucu Gazlar</a:t>
            </a:r>
          </a:p>
          <a:p>
            <a:pPr>
              <a:lnSpc>
                <a:spcPct val="110000"/>
              </a:lnSpc>
              <a:buFont typeface="Wingdings" pitchFamily="2" charset="2"/>
              <a:buChar char="v"/>
              <a:defRPr/>
            </a:pPr>
            <a:r>
              <a:rPr lang="tr-TR" sz="3200" dirty="0" smtClean="0">
                <a:latin typeface="Arial" pitchFamily="34" charset="0"/>
                <a:cs typeface="Arial" pitchFamily="34" charset="0"/>
              </a:rPr>
              <a:t>Diğer Gazlar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Text Box 46"/>
          <p:cNvSpPr txBox="1">
            <a:spLocks noChangeArrowheads="1"/>
          </p:cNvSpPr>
          <p:nvPr/>
        </p:nvSpPr>
        <p:spPr bwMode="auto">
          <a:xfrm>
            <a:off x="281519" y="620308"/>
            <a:ext cx="8025338" cy="584775"/>
          </a:xfrm>
          <a:prstGeom prst="rect">
            <a:avLst/>
          </a:prstGeom>
          <a:noFill/>
          <a:ln>
            <a:noFill/>
          </a:ln>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tr-TR" sz="3200" b="1" dirty="0" smtClean="0">
                <a:solidFill>
                  <a:schemeClr val="accent1">
                    <a:lumMod val="60000"/>
                    <a:lumOff val="40000"/>
                  </a:schemeClr>
                </a:solidFill>
                <a:effectLst>
                  <a:outerShdw blurRad="38100" dist="38100" dir="2700000" algn="tl">
                    <a:srgbClr val="000000">
                      <a:alpha val="43137"/>
                    </a:srgbClr>
                  </a:outerShdw>
                </a:effectLst>
                <a:latin typeface="Calibri" pitchFamily="34" charset="0"/>
              </a:rPr>
              <a:t>KİMYASAL AJANLARIN VÜCUDA GİRİŞ YOLLARI</a:t>
            </a:r>
          </a:p>
        </p:txBody>
      </p:sp>
      <p:grpSp>
        <p:nvGrpSpPr>
          <p:cNvPr id="10243" name="Grup 1"/>
          <p:cNvGrpSpPr>
            <a:grpSpLocks/>
          </p:cNvGrpSpPr>
          <p:nvPr/>
        </p:nvGrpSpPr>
        <p:grpSpPr bwMode="auto">
          <a:xfrm>
            <a:off x="1968500" y="1795463"/>
            <a:ext cx="6132513" cy="4352925"/>
            <a:chOff x="1968500" y="1795463"/>
            <a:chExt cx="6132513" cy="4352925"/>
          </a:xfrm>
        </p:grpSpPr>
        <p:sp>
          <p:nvSpPr>
            <p:cNvPr id="15362" name="Freeform 9"/>
            <p:cNvSpPr>
              <a:spLocks/>
            </p:cNvSpPr>
            <p:nvPr/>
          </p:nvSpPr>
          <p:spPr bwMode="auto">
            <a:xfrm>
              <a:off x="5018088" y="2878138"/>
              <a:ext cx="341312" cy="1123950"/>
            </a:xfrm>
            <a:custGeom>
              <a:avLst/>
              <a:gdLst>
                <a:gd name="T0" fmla="*/ 0 w 215"/>
                <a:gd name="T1" fmla="*/ 2147483647 h 708"/>
                <a:gd name="T2" fmla="*/ 2147483647 w 215"/>
                <a:gd name="T3" fmla="*/ 2147483647 h 708"/>
                <a:gd name="T4" fmla="*/ 2147483647 w 215"/>
                <a:gd name="T5" fmla="*/ 2147483647 h 708"/>
                <a:gd name="T6" fmla="*/ 2147483647 w 215"/>
                <a:gd name="T7" fmla="*/ 2147483647 h 708"/>
                <a:gd name="T8" fmla="*/ 2147483647 w 215"/>
                <a:gd name="T9" fmla="*/ 2147483647 h 708"/>
                <a:gd name="T10" fmla="*/ 0 w 215"/>
                <a:gd name="T11" fmla="*/ 0 h 708"/>
                <a:gd name="T12" fmla="*/ 0 w 215"/>
                <a:gd name="T13" fmla="*/ 2147483647 h 708"/>
                <a:gd name="T14" fmla="*/ 0 60000 65536"/>
                <a:gd name="T15" fmla="*/ 0 60000 65536"/>
                <a:gd name="T16" fmla="*/ 0 60000 65536"/>
                <a:gd name="T17" fmla="*/ 0 60000 65536"/>
                <a:gd name="T18" fmla="*/ 0 60000 65536"/>
                <a:gd name="T19" fmla="*/ 0 60000 65536"/>
                <a:gd name="T20" fmla="*/ 0 60000 65536"/>
                <a:gd name="T21" fmla="*/ 0 w 215"/>
                <a:gd name="T22" fmla="*/ 0 h 708"/>
                <a:gd name="T23" fmla="*/ 215 w 215"/>
                <a:gd name="T24" fmla="*/ 708 h 7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5" h="708">
                  <a:moveTo>
                    <a:pt x="0" y="328"/>
                  </a:moveTo>
                  <a:lnTo>
                    <a:pt x="52" y="422"/>
                  </a:lnTo>
                  <a:lnTo>
                    <a:pt x="88" y="707"/>
                  </a:lnTo>
                  <a:lnTo>
                    <a:pt x="214" y="707"/>
                  </a:lnTo>
                  <a:lnTo>
                    <a:pt x="208" y="295"/>
                  </a:lnTo>
                  <a:lnTo>
                    <a:pt x="0" y="0"/>
                  </a:lnTo>
                  <a:lnTo>
                    <a:pt x="0" y="328"/>
                  </a:lnTo>
                </a:path>
              </a:pathLst>
            </a:custGeom>
            <a:solidFill>
              <a:srgbClr val="B2D8E5"/>
            </a:solidFill>
            <a:ln>
              <a:noFill/>
            </a:ln>
            <a:extLst/>
          </p:spPr>
          <p:txBody>
            <a:bodyPr/>
            <a:lstStyle/>
            <a:p>
              <a:pPr>
                <a:defRPr/>
              </a:pPr>
              <a:endParaRPr lang="tr-TR">
                <a:solidFill>
                  <a:srgbClr val="005BD3">
                    <a:lumMod val="40000"/>
                    <a:lumOff val="60000"/>
                  </a:srgbClr>
                </a:solidFill>
              </a:endParaRPr>
            </a:p>
          </p:txBody>
        </p:sp>
        <p:sp>
          <p:nvSpPr>
            <p:cNvPr id="2" name="Freeform 12"/>
            <p:cNvSpPr>
              <a:spLocks/>
            </p:cNvSpPr>
            <p:nvPr/>
          </p:nvSpPr>
          <p:spPr bwMode="auto">
            <a:xfrm>
              <a:off x="4183063" y="1798638"/>
              <a:ext cx="812800" cy="1069975"/>
            </a:xfrm>
            <a:custGeom>
              <a:avLst/>
              <a:gdLst>
                <a:gd name="T0" fmla="*/ 2147483647 w 456"/>
                <a:gd name="T1" fmla="*/ 2147483647 h 674"/>
                <a:gd name="T2" fmla="*/ 2147483647 w 456"/>
                <a:gd name="T3" fmla="*/ 2147483647 h 674"/>
                <a:gd name="T4" fmla="*/ 2147483647 w 456"/>
                <a:gd name="T5" fmla="*/ 2147483647 h 674"/>
                <a:gd name="T6" fmla="*/ 2147483647 w 456"/>
                <a:gd name="T7" fmla="*/ 2147483647 h 674"/>
                <a:gd name="T8" fmla="*/ 2147483647 w 456"/>
                <a:gd name="T9" fmla="*/ 2147483647 h 674"/>
                <a:gd name="T10" fmla="*/ 2147483647 w 456"/>
                <a:gd name="T11" fmla="*/ 2147483647 h 674"/>
                <a:gd name="T12" fmla="*/ 2147483647 w 456"/>
                <a:gd name="T13" fmla="*/ 2147483647 h 674"/>
                <a:gd name="T14" fmla="*/ 2147483647 w 456"/>
                <a:gd name="T15" fmla="*/ 2147483647 h 674"/>
                <a:gd name="T16" fmla="*/ 2147483647 w 456"/>
                <a:gd name="T17" fmla="*/ 2147483647 h 674"/>
                <a:gd name="T18" fmla="*/ 2147483647 w 456"/>
                <a:gd name="T19" fmla="*/ 2147483647 h 674"/>
                <a:gd name="T20" fmla="*/ 2147483647 w 456"/>
                <a:gd name="T21" fmla="*/ 2147483647 h 674"/>
                <a:gd name="T22" fmla="*/ 2147483647 w 456"/>
                <a:gd name="T23" fmla="*/ 2147483647 h 674"/>
                <a:gd name="T24" fmla="*/ 2147483647 w 456"/>
                <a:gd name="T25" fmla="*/ 2147483647 h 674"/>
                <a:gd name="T26" fmla="*/ 2147483647 w 456"/>
                <a:gd name="T27" fmla="*/ 2147483647 h 674"/>
                <a:gd name="T28" fmla="*/ 2147483647 w 456"/>
                <a:gd name="T29" fmla="*/ 2147483647 h 674"/>
                <a:gd name="T30" fmla="*/ 2147483647 w 456"/>
                <a:gd name="T31" fmla="*/ 2147483647 h 674"/>
                <a:gd name="T32" fmla="*/ 0 w 456"/>
                <a:gd name="T33" fmla="*/ 2147483647 h 674"/>
                <a:gd name="T34" fmla="*/ 0 w 456"/>
                <a:gd name="T35" fmla="*/ 2147483647 h 674"/>
                <a:gd name="T36" fmla="*/ 2147483647 w 456"/>
                <a:gd name="T37" fmla="*/ 2147483647 h 674"/>
                <a:gd name="T38" fmla="*/ 2147483647 w 456"/>
                <a:gd name="T39" fmla="*/ 2147483647 h 674"/>
                <a:gd name="T40" fmla="*/ 2147483647 w 456"/>
                <a:gd name="T41" fmla="*/ 2147483647 h 674"/>
                <a:gd name="T42" fmla="*/ 2147483647 w 456"/>
                <a:gd name="T43" fmla="*/ 2147483647 h 674"/>
                <a:gd name="T44" fmla="*/ 2147483647 w 456"/>
                <a:gd name="T45" fmla="*/ 2147483647 h 674"/>
                <a:gd name="T46" fmla="*/ 2147483647 w 456"/>
                <a:gd name="T47" fmla="*/ 2147483647 h 674"/>
                <a:gd name="T48" fmla="*/ 2147483647 w 456"/>
                <a:gd name="T49" fmla="*/ 2147483647 h 674"/>
                <a:gd name="T50" fmla="*/ 2147483647 w 456"/>
                <a:gd name="T51" fmla="*/ 0 h 674"/>
                <a:gd name="T52" fmla="*/ 2147483647 w 456"/>
                <a:gd name="T53" fmla="*/ 2147483647 h 674"/>
                <a:gd name="T54" fmla="*/ 2147483647 w 456"/>
                <a:gd name="T55" fmla="*/ 2147483647 h 674"/>
                <a:gd name="T56" fmla="*/ 2147483647 w 456"/>
                <a:gd name="T57" fmla="*/ 2147483647 h 674"/>
                <a:gd name="T58" fmla="*/ 2147483647 w 456"/>
                <a:gd name="T59" fmla="*/ 2147483647 h 674"/>
                <a:gd name="T60" fmla="*/ 2147483647 w 456"/>
                <a:gd name="T61" fmla="*/ 2147483647 h 674"/>
                <a:gd name="T62" fmla="*/ 2147483647 w 456"/>
                <a:gd name="T63" fmla="*/ 2147483647 h 674"/>
                <a:gd name="T64" fmla="*/ 2147483647 w 456"/>
                <a:gd name="T65" fmla="*/ 2147483647 h 674"/>
                <a:gd name="T66" fmla="*/ 2147483647 w 456"/>
                <a:gd name="T67" fmla="*/ 2147483647 h 674"/>
                <a:gd name="T68" fmla="*/ 2147483647 w 456"/>
                <a:gd name="T69" fmla="*/ 2147483647 h 67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56"/>
                <a:gd name="T106" fmla="*/ 0 h 674"/>
                <a:gd name="T107" fmla="*/ 456 w 456"/>
                <a:gd name="T108" fmla="*/ 674 h 67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56" h="674">
                  <a:moveTo>
                    <a:pt x="455" y="414"/>
                  </a:moveTo>
                  <a:lnTo>
                    <a:pt x="451" y="467"/>
                  </a:lnTo>
                  <a:lnTo>
                    <a:pt x="436" y="515"/>
                  </a:lnTo>
                  <a:lnTo>
                    <a:pt x="415" y="560"/>
                  </a:lnTo>
                  <a:lnTo>
                    <a:pt x="388" y="596"/>
                  </a:lnTo>
                  <a:lnTo>
                    <a:pt x="354" y="630"/>
                  </a:lnTo>
                  <a:lnTo>
                    <a:pt x="316" y="654"/>
                  </a:lnTo>
                  <a:lnTo>
                    <a:pt x="274" y="668"/>
                  </a:lnTo>
                  <a:lnTo>
                    <a:pt x="229" y="673"/>
                  </a:lnTo>
                  <a:lnTo>
                    <a:pt x="183" y="668"/>
                  </a:lnTo>
                  <a:lnTo>
                    <a:pt x="141" y="654"/>
                  </a:lnTo>
                  <a:lnTo>
                    <a:pt x="101" y="630"/>
                  </a:lnTo>
                  <a:lnTo>
                    <a:pt x="68" y="596"/>
                  </a:lnTo>
                  <a:lnTo>
                    <a:pt x="40" y="560"/>
                  </a:lnTo>
                  <a:lnTo>
                    <a:pt x="20" y="515"/>
                  </a:lnTo>
                  <a:lnTo>
                    <a:pt x="4" y="467"/>
                  </a:lnTo>
                  <a:lnTo>
                    <a:pt x="0" y="414"/>
                  </a:lnTo>
                  <a:lnTo>
                    <a:pt x="0" y="258"/>
                  </a:lnTo>
                  <a:lnTo>
                    <a:pt x="4" y="206"/>
                  </a:lnTo>
                  <a:lnTo>
                    <a:pt x="20" y="158"/>
                  </a:lnTo>
                  <a:lnTo>
                    <a:pt x="40" y="112"/>
                  </a:lnTo>
                  <a:lnTo>
                    <a:pt x="68" y="74"/>
                  </a:lnTo>
                  <a:lnTo>
                    <a:pt x="101" y="43"/>
                  </a:lnTo>
                  <a:lnTo>
                    <a:pt x="141" y="19"/>
                  </a:lnTo>
                  <a:lnTo>
                    <a:pt x="183" y="5"/>
                  </a:lnTo>
                  <a:lnTo>
                    <a:pt x="229" y="0"/>
                  </a:lnTo>
                  <a:lnTo>
                    <a:pt x="274" y="5"/>
                  </a:lnTo>
                  <a:lnTo>
                    <a:pt x="316" y="19"/>
                  </a:lnTo>
                  <a:lnTo>
                    <a:pt x="354" y="43"/>
                  </a:lnTo>
                  <a:lnTo>
                    <a:pt x="388" y="74"/>
                  </a:lnTo>
                  <a:lnTo>
                    <a:pt x="415" y="112"/>
                  </a:lnTo>
                  <a:lnTo>
                    <a:pt x="436" y="158"/>
                  </a:lnTo>
                  <a:lnTo>
                    <a:pt x="451" y="206"/>
                  </a:lnTo>
                  <a:lnTo>
                    <a:pt x="455" y="258"/>
                  </a:lnTo>
                  <a:lnTo>
                    <a:pt x="455" y="414"/>
                  </a:lnTo>
                </a:path>
              </a:pathLst>
            </a:custGeom>
            <a:noFill/>
            <a:ln w="12700" cap="rnd">
              <a:solidFill>
                <a:srgbClr val="000000"/>
              </a:solidFill>
              <a:round/>
              <a:headEnd type="none" w="sm" len="sm"/>
              <a:tailEnd type="none" w="sm" len="sm"/>
            </a:ln>
            <a:extLst/>
          </p:spPr>
          <p:txBody>
            <a:bodyPr/>
            <a:lstStyle/>
            <a:p>
              <a:pPr>
                <a:defRPr/>
              </a:pPr>
              <a:endParaRPr lang="tr-TR">
                <a:solidFill>
                  <a:srgbClr val="005BD3">
                    <a:lumMod val="40000"/>
                    <a:lumOff val="60000"/>
                  </a:srgbClr>
                </a:solidFill>
              </a:endParaRPr>
            </a:p>
          </p:txBody>
        </p:sp>
        <p:sp>
          <p:nvSpPr>
            <p:cNvPr id="15364" name="Freeform 19"/>
            <p:cNvSpPr>
              <a:spLocks/>
            </p:cNvSpPr>
            <p:nvPr/>
          </p:nvSpPr>
          <p:spPr bwMode="auto">
            <a:xfrm>
              <a:off x="4041775" y="5737225"/>
              <a:ext cx="1104900" cy="404813"/>
            </a:xfrm>
            <a:custGeom>
              <a:avLst/>
              <a:gdLst>
                <a:gd name="T0" fmla="*/ 2147483647 w 696"/>
                <a:gd name="T1" fmla="*/ 0 h 255"/>
                <a:gd name="T2" fmla="*/ 2147483647 w 696"/>
                <a:gd name="T3" fmla="*/ 2147483647 h 255"/>
                <a:gd name="T4" fmla="*/ 2147483647 w 696"/>
                <a:gd name="T5" fmla="*/ 2147483647 h 255"/>
                <a:gd name="T6" fmla="*/ 2147483647 w 696"/>
                <a:gd name="T7" fmla="*/ 2147483647 h 255"/>
                <a:gd name="T8" fmla="*/ 2147483647 w 696"/>
                <a:gd name="T9" fmla="*/ 2147483647 h 255"/>
                <a:gd name="T10" fmla="*/ 2147483647 w 696"/>
                <a:gd name="T11" fmla="*/ 2147483647 h 255"/>
                <a:gd name="T12" fmla="*/ 0 w 696"/>
                <a:gd name="T13" fmla="*/ 2147483647 h 255"/>
                <a:gd name="T14" fmla="*/ 0 w 696"/>
                <a:gd name="T15" fmla="*/ 2147483647 h 255"/>
                <a:gd name="T16" fmla="*/ 2147483647 w 696"/>
                <a:gd name="T17" fmla="*/ 0 h 255"/>
                <a:gd name="T18" fmla="*/ 2147483647 w 696"/>
                <a:gd name="T19" fmla="*/ 0 h 25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6"/>
                <a:gd name="T31" fmla="*/ 0 h 255"/>
                <a:gd name="T32" fmla="*/ 696 w 696"/>
                <a:gd name="T33" fmla="*/ 255 h 25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6" h="255">
                  <a:moveTo>
                    <a:pt x="509" y="0"/>
                  </a:moveTo>
                  <a:lnTo>
                    <a:pt x="695" y="168"/>
                  </a:lnTo>
                  <a:lnTo>
                    <a:pt x="695" y="254"/>
                  </a:lnTo>
                  <a:lnTo>
                    <a:pt x="369" y="254"/>
                  </a:lnTo>
                  <a:lnTo>
                    <a:pt x="348" y="94"/>
                  </a:lnTo>
                  <a:lnTo>
                    <a:pt x="326" y="254"/>
                  </a:lnTo>
                  <a:lnTo>
                    <a:pt x="0" y="254"/>
                  </a:lnTo>
                  <a:lnTo>
                    <a:pt x="0" y="168"/>
                  </a:lnTo>
                  <a:lnTo>
                    <a:pt x="186" y="0"/>
                  </a:lnTo>
                  <a:lnTo>
                    <a:pt x="509" y="0"/>
                  </a:lnTo>
                </a:path>
              </a:pathLst>
            </a:custGeom>
            <a:solidFill>
              <a:srgbClr val="993319"/>
            </a:solidFill>
            <a:ln>
              <a:noFill/>
            </a:ln>
            <a:extLst/>
          </p:spPr>
          <p:txBody>
            <a:bodyPr/>
            <a:lstStyle/>
            <a:p>
              <a:pPr>
                <a:defRPr/>
              </a:pPr>
              <a:endParaRPr lang="tr-TR">
                <a:solidFill>
                  <a:srgbClr val="005BD3">
                    <a:lumMod val="40000"/>
                    <a:lumOff val="60000"/>
                  </a:srgbClr>
                </a:solidFill>
              </a:endParaRPr>
            </a:p>
          </p:txBody>
        </p:sp>
        <p:sp>
          <p:nvSpPr>
            <p:cNvPr id="15365" name="Freeform 21"/>
            <p:cNvSpPr>
              <a:spLocks/>
            </p:cNvSpPr>
            <p:nvPr/>
          </p:nvSpPr>
          <p:spPr bwMode="auto">
            <a:xfrm>
              <a:off x="3708400" y="3981450"/>
              <a:ext cx="368300" cy="415925"/>
            </a:xfrm>
            <a:custGeom>
              <a:avLst/>
              <a:gdLst>
                <a:gd name="T0" fmla="*/ 2147483647 w 232"/>
                <a:gd name="T1" fmla="*/ 2147483647 h 262"/>
                <a:gd name="T2" fmla="*/ 2147483647 w 232"/>
                <a:gd name="T3" fmla="*/ 2147483647 h 262"/>
                <a:gd name="T4" fmla="*/ 2147483647 w 232"/>
                <a:gd name="T5" fmla="*/ 2147483647 h 262"/>
                <a:gd name="T6" fmla="*/ 2147483647 w 232"/>
                <a:gd name="T7" fmla="*/ 2147483647 h 262"/>
                <a:gd name="T8" fmla="*/ 2147483647 w 232"/>
                <a:gd name="T9" fmla="*/ 2147483647 h 262"/>
                <a:gd name="T10" fmla="*/ 2147483647 w 232"/>
                <a:gd name="T11" fmla="*/ 2147483647 h 262"/>
                <a:gd name="T12" fmla="*/ 2147483647 w 232"/>
                <a:gd name="T13" fmla="*/ 2147483647 h 262"/>
                <a:gd name="T14" fmla="*/ 2147483647 w 232"/>
                <a:gd name="T15" fmla="*/ 2147483647 h 262"/>
                <a:gd name="T16" fmla="*/ 2147483647 w 232"/>
                <a:gd name="T17" fmla="*/ 2147483647 h 262"/>
                <a:gd name="T18" fmla="*/ 2147483647 w 232"/>
                <a:gd name="T19" fmla="*/ 2147483647 h 262"/>
                <a:gd name="T20" fmla="*/ 2147483647 w 232"/>
                <a:gd name="T21" fmla="*/ 2147483647 h 262"/>
                <a:gd name="T22" fmla="*/ 2147483647 w 232"/>
                <a:gd name="T23" fmla="*/ 2147483647 h 262"/>
                <a:gd name="T24" fmla="*/ 2147483647 w 232"/>
                <a:gd name="T25" fmla="*/ 2147483647 h 262"/>
                <a:gd name="T26" fmla="*/ 2147483647 w 232"/>
                <a:gd name="T27" fmla="*/ 2147483647 h 262"/>
                <a:gd name="T28" fmla="*/ 2147483647 w 232"/>
                <a:gd name="T29" fmla="*/ 2147483647 h 262"/>
                <a:gd name="T30" fmla="*/ 2147483647 w 232"/>
                <a:gd name="T31" fmla="*/ 0 h 262"/>
                <a:gd name="T32" fmla="*/ 2147483647 w 232"/>
                <a:gd name="T33" fmla="*/ 2147483647 h 262"/>
                <a:gd name="T34" fmla="*/ 2147483647 w 232"/>
                <a:gd name="T35" fmla="*/ 2147483647 h 262"/>
                <a:gd name="T36" fmla="*/ 2147483647 w 232"/>
                <a:gd name="T37" fmla="*/ 2147483647 h 262"/>
                <a:gd name="T38" fmla="*/ 2147483647 w 232"/>
                <a:gd name="T39" fmla="*/ 2147483647 h 262"/>
                <a:gd name="T40" fmla="*/ 2147483647 w 232"/>
                <a:gd name="T41" fmla="*/ 2147483647 h 262"/>
                <a:gd name="T42" fmla="*/ 2147483647 w 232"/>
                <a:gd name="T43" fmla="*/ 2147483647 h 262"/>
                <a:gd name="T44" fmla="*/ 2147483647 w 232"/>
                <a:gd name="T45" fmla="*/ 2147483647 h 262"/>
                <a:gd name="T46" fmla="*/ 0 w 232"/>
                <a:gd name="T47" fmla="*/ 2147483647 h 262"/>
                <a:gd name="T48" fmla="*/ 2147483647 w 232"/>
                <a:gd name="T49" fmla="*/ 2147483647 h 262"/>
                <a:gd name="T50" fmla="*/ 2147483647 w 232"/>
                <a:gd name="T51" fmla="*/ 2147483647 h 262"/>
                <a:gd name="T52" fmla="*/ 2147483647 w 232"/>
                <a:gd name="T53" fmla="*/ 2147483647 h 262"/>
                <a:gd name="T54" fmla="*/ 2147483647 w 232"/>
                <a:gd name="T55" fmla="*/ 2147483647 h 262"/>
                <a:gd name="T56" fmla="*/ 2147483647 w 232"/>
                <a:gd name="T57" fmla="*/ 2147483647 h 262"/>
                <a:gd name="T58" fmla="*/ 2147483647 w 232"/>
                <a:gd name="T59" fmla="*/ 2147483647 h 262"/>
                <a:gd name="T60" fmla="*/ 2147483647 w 232"/>
                <a:gd name="T61" fmla="*/ 2147483647 h 262"/>
                <a:gd name="T62" fmla="*/ 2147483647 w 232"/>
                <a:gd name="T63" fmla="*/ 2147483647 h 2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32"/>
                <a:gd name="T97" fmla="*/ 0 h 262"/>
                <a:gd name="T98" fmla="*/ 232 w 232"/>
                <a:gd name="T99" fmla="*/ 262 h 26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32" h="262">
                  <a:moveTo>
                    <a:pt x="101" y="261"/>
                  </a:moveTo>
                  <a:lnTo>
                    <a:pt x="101" y="95"/>
                  </a:lnTo>
                  <a:lnTo>
                    <a:pt x="171" y="95"/>
                  </a:lnTo>
                  <a:lnTo>
                    <a:pt x="171" y="244"/>
                  </a:lnTo>
                  <a:lnTo>
                    <a:pt x="196" y="225"/>
                  </a:lnTo>
                  <a:lnTo>
                    <a:pt x="214" y="196"/>
                  </a:lnTo>
                  <a:lnTo>
                    <a:pt x="228" y="165"/>
                  </a:lnTo>
                  <a:lnTo>
                    <a:pt x="231" y="129"/>
                  </a:lnTo>
                  <a:lnTo>
                    <a:pt x="229" y="103"/>
                  </a:lnTo>
                  <a:lnTo>
                    <a:pt x="223" y="79"/>
                  </a:lnTo>
                  <a:lnTo>
                    <a:pt x="212" y="57"/>
                  </a:lnTo>
                  <a:lnTo>
                    <a:pt x="198" y="38"/>
                  </a:lnTo>
                  <a:lnTo>
                    <a:pt x="181" y="21"/>
                  </a:lnTo>
                  <a:lnTo>
                    <a:pt x="160" y="9"/>
                  </a:lnTo>
                  <a:lnTo>
                    <a:pt x="139" y="2"/>
                  </a:lnTo>
                  <a:lnTo>
                    <a:pt x="116" y="0"/>
                  </a:lnTo>
                  <a:lnTo>
                    <a:pt x="92" y="2"/>
                  </a:lnTo>
                  <a:lnTo>
                    <a:pt x="71" y="9"/>
                  </a:lnTo>
                  <a:lnTo>
                    <a:pt x="51" y="21"/>
                  </a:lnTo>
                  <a:lnTo>
                    <a:pt x="34" y="38"/>
                  </a:lnTo>
                  <a:lnTo>
                    <a:pt x="19" y="57"/>
                  </a:lnTo>
                  <a:lnTo>
                    <a:pt x="8" y="79"/>
                  </a:lnTo>
                  <a:lnTo>
                    <a:pt x="2" y="103"/>
                  </a:lnTo>
                  <a:lnTo>
                    <a:pt x="0" y="129"/>
                  </a:lnTo>
                  <a:lnTo>
                    <a:pt x="2" y="153"/>
                  </a:lnTo>
                  <a:lnTo>
                    <a:pt x="8" y="177"/>
                  </a:lnTo>
                  <a:lnTo>
                    <a:pt x="17" y="198"/>
                  </a:lnTo>
                  <a:lnTo>
                    <a:pt x="29" y="215"/>
                  </a:lnTo>
                  <a:lnTo>
                    <a:pt x="44" y="232"/>
                  </a:lnTo>
                  <a:lnTo>
                    <a:pt x="61" y="246"/>
                  </a:lnTo>
                  <a:lnTo>
                    <a:pt x="80" y="256"/>
                  </a:lnTo>
                  <a:lnTo>
                    <a:pt x="101" y="261"/>
                  </a:lnTo>
                </a:path>
              </a:pathLst>
            </a:custGeom>
            <a:solidFill>
              <a:srgbClr val="FFD8CC"/>
            </a:solidFill>
            <a:ln>
              <a:noFill/>
            </a:ln>
            <a:extLst/>
          </p:spPr>
          <p:txBody>
            <a:bodyPr/>
            <a:lstStyle/>
            <a:p>
              <a:pPr>
                <a:defRPr/>
              </a:pPr>
              <a:endParaRPr lang="tr-TR">
                <a:solidFill>
                  <a:srgbClr val="005BD3">
                    <a:lumMod val="40000"/>
                    <a:lumOff val="60000"/>
                  </a:srgbClr>
                </a:solidFill>
              </a:endParaRPr>
            </a:p>
          </p:txBody>
        </p:sp>
        <p:sp>
          <p:nvSpPr>
            <p:cNvPr id="15366" name="Freeform 23"/>
            <p:cNvSpPr>
              <a:spLocks/>
            </p:cNvSpPr>
            <p:nvPr/>
          </p:nvSpPr>
          <p:spPr bwMode="auto">
            <a:xfrm>
              <a:off x="5126038" y="3981450"/>
              <a:ext cx="368300" cy="415925"/>
            </a:xfrm>
            <a:custGeom>
              <a:avLst/>
              <a:gdLst>
                <a:gd name="T0" fmla="*/ 2147483647 w 232"/>
                <a:gd name="T1" fmla="*/ 2147483647 h 262"/>
                <a:gd name="T2" fmla="*/ 2147483647 w 232"/>
                <a:gd name="T3" fmla="*/ 2147483647 h 262"/>
                <a:gd name="T4" fmla="*/ 2147483647 w 232"/>
                <a:gd name="T5" fmla="*/ 2147483647 h 262"/>
                <a:gd name="T6" fmla="*/ 2147483647 w 232"/>
                <a:gd name="T7" fmla="*/ 2147483647 h 262"/>
                <a:gd name="T8" fmla="*/ 2147483647 w 232"/>
                <a:gd name="T9" fmla="*/ 2147483647 h 262"/>
                <a:gd name="T10" fmla="*/ 2147483647 w 232"/>
                <a:gd name="T11" fmla="*/ 2147483647 h 262"/>
                <a:gd name="T12" fmla="*/ 2147483647 w 232"/>
                <a:gd name="T13" fmla="*/ 2147483647 h 262"/>
                <a:gd name="T14" fmla="*/ 2147483647 w 232"/>
                <a:gd name="T15" fmla="*/ 2147483647 h 262"/>
                <a:gd name="T16" fmla="*/ 0 w 232"/>
                <a:gd name="T17" fmla="*/ 2147483647 h 262"/>
                <a:gd name="T18" fmla="*/ 2147483647 w 232"/>
                <a:gd name="T19" fmla="*/ 2147483647 h 262"/>
                <a:gd name="T20" fmla="*/ 2147483647 w 232"/>
                <a:gd name="T21" fmla="*/ 2147483647 h 262"/>
                <a:gd name="T22" fmla="*/ 2147483647 w 232"/>
                <a:gd name="T23" fmla="*/ 2147483647 h 262"/>
                <a:gd name="T24" fmla="*/ 2147483647 w 232"/>
                <a:gd name="T25" fmla="*/ 2147483647 h 262"/>
                <a:gd name="T26" fmla="*/ 2147483647 w 232"/>
                <a:gd name="T27" fmla="*/ 2147483647 h 262"/>
                <a:gd name="T28" fmla="*/ 2147483647 w 232"/>
                <a:gd name="T29" fmla="*/ 2147483647 h 262"/>
                <a:gd name="T30" fmla="*/ 2147483647 w 232"/>
                <a:gd name="T31" fmla="*/ 2147483647 h 262"/>
                <a:gd name="T32" fmla="*/ 2147483647 w 232"/>
                <a:gd name="T33" fmla="*/ 0 h 262"/>
                <a:gd name="T34" fmla="*/ 2147483647 w 232"/>
                <a:gd name="T35" fmla="*/ 2147483647 h 262"/>
                <a:gd name="T36" fmla="*/ 2147483647 w 232"/>
                <a:gd name="T37" fmla="*/ 2147483647 h 262"/>
                <a:gd name="T38" fmla="*/ 2147483647 w 232"/>
                <a:gd name="T39" fmla="*/ 2147483647 h 262"/>
                <a:gd name="T40" fmla="*/ 2147483647 w 232"/>
                <a:gd name="T41" fmla="*/ 2147483647 h 262"/>
                <a:gd name="T42" fmla="*/ 2147483647 w 232"/>
                <a:gd name="T43" fmla="*/ 2147483647 h 262"/>
                <a:gd name="T44" fmla="*/ 2147483647 w 232"/>
                <a:gd name="T45" fmla="*/ 2147483647 h 262"/>
                <a:gd name="T46" fmla="*/ 2147483647 w 232"/>
                <a:gd name="T47" fmla="*/ 2147483647 h 262"/>
                <a:gd name="T48" fmla="*/ 2147483647 w 232"/>
                <a:gd name="T49" fmla="*/ 2147483647 h 262"/>
                <a:gd name="T50" fmla="*/ 2147483647 w 232"/>
                <a:gd name="T51" fmla="*/ 2147483647 h 262"/>
                <a:gd name="T52" fmla="*/ 2147483647 w 232"/>
                <a:gd name="T53" fmla="*/ 2147483647 h 262"/>
                <a:gd name="T54" fmla="*/ 2147483647 w 232"/>
                <a:gd name="T55" fmla="*/ 2147483647 h 262"/>
                <a:gd name="T56" fmla="*/ 2147483647 w 232"/>
                <a:gd name="T57" fmla="*/ 2147483647 h 262"/>
                <a:gd name="T58" fmla="*/ 2147483647 w 232"/>
                <a:gd name="T59" fmla="*/ 2147483647 h 262"/>
                <a:gd name="T60" fmla="*/ 2147483647 w 232"/>
                <a:gd name="T61" fmla="*/ 2147483647 h 262"/>
                <a:gd name="T62" fmla="*/ 2147483647 w 232"/>
                <a:gd name="T63" fmla="*/ 2147483647 h 262"/>
                <a:gd name="T64" fmla="*/ 2147483647 w 232"/>
                <a:gd name="T65" fmla="*/ 2147483647 h 2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2"/>
                <a:gd name="T100" fmla="*/ 0 h 262"/>
                <a:gd name="T101" fmla="*/ 232 w 232"/>
                <a:gd name="T102" fmla="*/ 262 h 26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2" h="262">
                  <a:moveTo>
                    <a:pt x="130" y="261"/>
                  </a:moveTo>
                  <a:lnTo>
                    <a:pt x="130" y="95"/>
                  </a:lnTo>
                  <a:lnTo>
                    <a:pt x="60" y="95"/>
                  </a:lnTo>
                  <a:lnTo>
                    <a:pt x="60" y="244"/>
                  </a:lnTo>
                  <a:lnTo>
                    <a:pt x="59" y="244"/>
                  </a:lnTo>
                  <a:lnTo>
                    <a:pt x="36" y="225"/>
                  </a:lnTo>
                  <a:lnTo>
                    <a:pt x="17" y="196"/>
                  </a:lnTo>
                  <a:lnTo>
                    <a:pt x="4" y="165"/>
                  </a:lnTo>
                  <a:lnTo>
                    <a:pt x="0" y="129"/>
                  </a:lnTo>
                  <a:lnTo>
                    <a:pt x="2" y="103"/>
                  </a:lnTo>
                  <a:lnTo>
                    <a:pt x="8" y="79"/>
                  </a:lnTo>
                  <a:lnTo>
                    <a:pt x="19" y="57"/>
                  </a:lnTo>
                  <a:lnTo>
                    <a:pt x="33" y="38"/>
                  </a:lnTo>
                  <a:lnTo>
                    <a:pt x="50" y="21"/>
                  </a:lnTo>
                  <a:lnTo>
                    <a:pt x="71" y="9"/>
                  </a:lnTo>
                  <a:lnTo>
                    <a:pt x="92" y="2"/>
                  </a:lnTo>
                  <a:lnTo>
                    <a:pt x="116" y="0"/>
                  </a:lnTo>
                  <a:lnTo>
                    <a:pt x="139" y="2"/>
                  </a:lnTo>
                  <a:lnTo>
                    <a:pt x="160" y="9"/>
                  </a:lnTo>
                  <a:lnTo>
                    <a:pt x="180" y="21"/>
                  </a:lnTo>
                  <a:lnTo>
                    <a:pt x="197" y="38"/>
                  </a:lnTo>
                  <a:lnTo>
                    <a:pt x="212" y="57"/>
                  </a:lnTo>
                  <a:lnTo>
                    <a:pt x="223" y="79"/>
                  </a:lnTo>
                  <a:lnTo>
                    <a:pt x="229" y="103"/>
                  </a:lnTo>
                  <a:lnTo>
                    <a:pt x="231" y="129"/>
                  </a:lnTo>
                  <a:lnTo>
                    <a:pt x="229" y="153"/>
                  </a:lnTo>
                  <a:lnTo>
                    <a:pt x="223" y="177"/>
                  </a:lnTo>
                  <a:lnTo>
                    <a:pt x="214" y="198"/>
                  </a:lnTo>
                  <a:lnTo>
                    <a:pt x="202" y="215"/>
                  </a:lnTo>
                  <a:lnTo>
                    <a:pt x="187" y="232"/>
                  </a:lnTo>
                  <a:lnTo>
                    <a:pt x="170" y="246"/>
                  </a:lnTo>
                  <a:lnTo>
                    <a:pt x="151" y="256"/>
                  </a:lnTo>
                  <a:lnTo>
                    <a:pt x="130" y="261"/>
                  </a:lnTo>
                </a:path>
              </a:pathLst>
            </a:custGeom>
            <a:solidFill>
              <a:srgbClr val="FFD8CC"/>
            </a:solidFill>
            <a:ln>
              <a:noFill/>
            </a:ln>
            <a:extLst/>
          </p:spPr>
          <p:txBody>
            <a:bodyPr/>
            <a:lstStyle/>
            <a:p>
              <a:pPr>
                <a:defRPr/>
              </a:pPr>
              <a:endParaRPr lang="tr-TR">
                <a:solidFill>
                  <a:srgbClr val="005BD3">
                    <a:lumMod val="40000"/>
                    <a:lumOff val="60000"/>
                  </a:srgbClr>
                </a:solidFill>
              </a:endParaRPr>
            </a:p>
          </p:txBody>
        </p:sp>
        <p:sp>
          <p:nvSpPr>
            <p:cNvPr id="196613" name="Rectangle 5"/>
            <p:cNvSpPr>
              <a:spLocks noChangeArrowheads="1"/>
            </p:cNvSpPr>
            <p:nvPr/>
          </p:nvSpPr>
          <p:spPr bwMode="auto">
            <a:xfrm>
              <a:off x="5508625" y="2301875"/>
              <a:ext cx="2573338" cy="519113"/>
            </a:xfrm>
            <a:prstGeom prst="rect">
              <a:avLst/>
            </a:prstGeom>
            <a:noFill/>
            <a:ln w="9525">
              <a:noFill/>
              <a:miter lim="800000"/>
              <a:headEnd/>
              <a:tailEnd/>
            </a:ln>
            <a:effectLst/>
          </p:spPr>
          <p:txBody>
            <a:bodyPr wrap="none" lIns="92075" tIns="46038" rIns="92075" bIns="46038">
              <a:spAutoFit/>
            </a:bodyPr>
            <a:lstStyle/>
            <a:p>
              <a:pPr eaLnBrk="0" hangingPunct="0">
                <a:defRPr/>
              </a:pPr>
              <a:r>
                <a:rPr lang="tr-TR" sz="2800" b="1" dirty="0">
                  <a:solidFill>
                    <a:srgbClr val="005BD3">
                      <a:lumMod val="40000"/>
                      <a:lumOff val="60000"/>
                    </a:srgbClr>
                  </a:solidFill>
                  <a:effectLst>
                    <a:outerShdw blurRad="38100" dist="38100" dir="2700000" algn="tl">
                      <a:srgbClr val="000000"/>
                    </a:outerShdw>
                  </a:effectLst>
                  <a:cs typeface="Arial" charset="0"/>
                </a:rPr>
                <a:t>Solunum</a:t>
              </a:r>
              <a:r>
                <a:rPr lang="en-US" sz="2800" b="1" dirty="0">
                  <a:solidFill>
                    <a:srgbClr val="005BD3">
                      <a:lumMod val="40000"/>
                      <a:lumOff val="60000"/>
                    </a:srgbClr>
                  </a:solidFill>
                  <a:effectLst>
                    <a:outerShdw blurRad="38100" dist="38100" dir="2700000" algn="tl">
                      <a:srgbClr val="000000"/>
                    </a:outerShdw>
                  </a:effectLst>
                  <a:cs typeface="Arial" charset="0"/>
                </a:rPr>
                <a:t> </a:t>
              </a:r>
              <a:r>
                <a:rPr lang="en-US" sz="2800" b="1" dirty="0" err="1">
                  <a:solidFill>
                    <a:srgbClr val="005BD3">
                      <a:lumMod val="40000"/>
                      <a:lumOff val="60000"/>
                    </a:srgbClr>
                  </a:solidFill>
                  <a:effectLst>
                    <a:outerShdw blurRad="38100" dist="38100" dir="2700000" algn="tl">
                      <a:srgbClr val="000000"/>
                    </a:outerShdw>
                  </a:effectLst>
                  <a:cs typeface="Arial" charset="0"/>
                </a:rPr>
                <a:t>Yolu</a:t>
              </a:r>
              <a:endParaRPr lang="en-US" sz="2800" b="1" dirty="0">
                <a:solidFill>
                  <a:srgbClr val="005BD3">
                    <a:lumMod val="40000"/>
                    <a:lumOff val="60000"/>
                  </a:srgbClr>
                </a:solidFill>
                <a:effectLst>
                  <a:outerShdw blurRad="38100" dist="38100" dir="2700000" algn="tl">
                    <a:srgbClr val="000000"/>
                  </a:outerShdw>
                </a:effectLst>
                <a:cs typeface="Arial" charset="0"/>
              </a:endParaRPr>
            </a:p>
          </p:txBody>
        </p:sp>
        <p:sp>
          <p:nvSpPr>
            <p:cNvPr id="15369" name="Freeform 8"/>
            <p:cNvSpPr>
              <a:spLocks/>
            </p:cNvSpPr>
            <p:nvPr/>
          </p:nvSpPr>
          <p:spPr bwMode="auto">
            <a:xfrm>
              <a:off x="3808413" y="2892425"/>
              <a:ext cx="331787" cy="1123950"/>
            </a:xfrm>
            <a:custGeom>
              <a:avLst/>
              <a:gdLst>
                <a:gd name="T0" fmla="*/ 2147483647 w 213"/>
                <a:gd name="T1" fmla="*/ 2147483647 h 708"/>
                <a:gd name="T2" fmla="*/ 2147483647 w 213"/>
                <a:gd name="T3" fmla="*/ 2147483647 h 708"/>
                <a:gd name="T4" fmla="*/ 2147483647 w 213"/>
                <a:gd name="T5" fmla="*/ 2147483647 h 708"/>
                <a:gd name="T6" fmla="*/ 0 w 213"/>
                <a:gd name="T7" fmla="*/ 2147483647 h 708"/>
                <a:gd name="T8" fmla="*/ 2147483647 w 213"/>
                <a:gd name="T9" fmla="*/ 2147483647 h 708"/>
                <a:gd name="T10" fmla="*/ 2147483647 w 213"/>
                <a:gd name="T11" fmla="*/ 0 h 708"/>
                <a:gd name="T12" fmla="*/ 0 60000 65536"/>
                <a:gd name="T13" fmla="*/ 0 60000 65536"/>
                <a:gd name="T14" fmla="*/ 0 60000 65536"/>
                <a:gd name="T15" fmla="*/ 0 60000 65536"/>
                <a:gd name="T16" fmla="*/ 0 60000 65536"/>
                <a:gd name="T17" fmla="*/ 0 60000 65536"/>
                <a:gd name="T18" fmla="*/ 0 w 213"/>
                <a:gd name="T19" fmla="*/ 0 h 708"/>
                <a:gd name="T20" fmla="*/ 213 w 213"/>
                <a:gd name="T21" fmla="*/ 708 h 708"/>
              </a:gdLst>
              <a:ahLst/>
              <a:cxnLst>
                <a:cxn ang="T12">
                  <a:pos x="T0" y="T1"/>
                </a:cxn>
                <a:cxn ang="T13">
                  <a:pos x="T2" y="T3"/>
                </a:cxn>
                <a:cxn ang="T14">
                  <a:pos x="T4" y="T5"/>
                </a:cxn>
                <a:cxn ang="T15">
                  <a:pos x="T6" y="T7"/>
                </a:cxn>
                <a:cxn ang="T16">
                  <a:pos x="T8" y="T9"/>
                </a:cxn>
                <a:cxn ang="T17">
                  <a:pos x="T10" y="T11"/>
                </a:cxn>
              </a:cxnLst>
              <a:rect l="T18" t="T19" r="T20" b="T21"/>
              <a:pathLst>
                <a:path w="213" h="708">
                  <a:moveTo>
                    <a:pt x="212" y="328"/>
                  </a:moveTo>
                  <a:lnTo>
                    <a:pt x="162" y="422"/>
                  </a:lnTo>
                  <a:lnTo>
                    <a:pt x="126" y="707"/>
                  </a:lnTo>
                  <a:lnTo>
                    <a:pt x="0" y="707"/>
                  </a:lnTo>
                  <a:lnTo>
                    <a:pt x="6" y="295"/>
                  </a:lnTo>
                  <a:lnTo>
                    <a:pt x="212" y="0"/>
                  </a:lnTo>
                </a:path>
              </a:pathLst>
            </a:custGeom>
            <a:noFill/>
            <a:ln w="12700" cap="rnd">
              <a:solidFill>
                <a:srgbClr val="000000"/>
              </a:solidFill>
              <a:round/>
              <a:headEnd type="none" w="sm" len="sm"/>
              <a:tailEnd type="none" w="sm" len="sm"/>
            </a:ln>
            <a:extLst/>
          </p:spPr>
          <p:txBody>
            <a:bodyPr/>
            <a:lstStyle/>
            <a:p>
              <a:pPr>
                <a:defRPr/>
              </a:pPr>
              <a:endParaRPr lang="tr-TR">
                <a:solidFill>
                  <a:srgbClr val="005BD3">
                    <a:lumMod val="40000"/>
                    <a:lumOff val="60000"/>
                  </a:srgbClr>
                </a:solidFill>
              </a:endParaRPr>
            </a:p>
          </p:txBody>
        </p:sp>
        <p:grpSp>
          <p:nvGrpSpPr>
            <p:cNvPr id="10253" name="Group 51"/>
            <p:cNvGrpSpPr>
              <a:grpSpLocks/>
            </p:cNvGrpSpPr>
            <p:nvPr/>
          </p:nvGrpSpPr>
          <p:grpSpPr bwMode="auto">
            <a:xfrm>
              <a:off x="1968500" y="1795463"/>
              <a:ext cx="6132513" cy="4352925"/>
              <a:chOff x="734" y="979"/>
              <a:chExt cx="3863" cy="2742"/>
            </a:xfrm>
          </p:grpSpPr>
          <p:sp>
            <p:nvSpPr>
              <p:cNvPr id="15372" name="Freeform 7"/>
              <p:cNvSpPr>
                <a:spLocks/>
              </p:cNvSpPr>
              <p:nvPr/>
            </p:nvSpPr>
            <p:spPr bwMode="auto">
              <a:xfrm>
                <a:off x="1889" y="1663"/>
                <a:ext cx="213" cy="708"/>
              </a:xfrm>
              <a:custGeom>
                <a:avLst/>
                <a:gdLst>
                  <a:gd name="T0" fmla="*/ 212 w 213"/>
                  <a:gd name="T1" fmla="*/ 328 h 708"/>
                  <a:gd name="T2" fmla="*/ 162 w 213"/>
                  <a:gd name="T3" fmla="*/ 422 h 708"/>
                  <a:gd name="T4" fmla="*/ 126 w 213"/>
                  <a:gd name="T5" fmla="*/ 707 h 708"/>
                  <a:gd name="T6" fmla="*/ 0 w 213"/>
                  <a:gd name="T7" fmla="*/ 707 h 708"/>
                  <a:gd name="T8" fmla="*/ 6 w 213"/>
                  <a:gd name="T9" fmla="*/ 295 h 708"/>
                  <a:gd name="T10" fmla="*/ 212 w 213"/>
                  <a:gd name="T11" fmla="*/ 0 h 708"/>
                  <a:gd name="T12" fmla="*/ 212 w 213"/>
                  <a:gd name="T13" fmla="*/ 328 h 708"/>
                  <a:gd name="T14" fmla="*/ 0 60000 65536"/>
                  <a:gd name="T15" fmla="*/ 0 60000 65536"/>
                  <a:gd name="T16" fmla="*/ 0 60000 65536"/>
                  <a:gd name="T17" fmla="*/ 0 60000 65536"/>
                  <a:gd name="T18" fmla="*/ 0 60000 65536"/>
                  <a:gd name="T19" fmla="*/ 0 60000 65536"/>
                  <a:gd name="T20" fmla="*/ 0 60000 65536"/>
                  <a:gd name="T21" fmla="*/ 0 w 213"/>
                  <a:gd name="T22" fmla="*/ 0 h 708"/>
                  <a:gd name="T23" fmla="*/ 213 w 213"/>
                  <a:gd name="T24" fmla="*/ 708 h 7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3" h="708">
                    <a:moveTo>
                      <a:pt x="212" y="328"/>
                    </a:moveTo>
                    <a:lnTo>
                      <a:pt x="162" y="422"/>
                    </a:lnTo>
                    <a:lnTo>
                      <a:pt x="126" y="707"/>
                    </a:lnTo>
                    <a:lnTo>
                      <a:pt x="0" y="707"/>
                    </a:lnTo>
                    <a:lnTo>
                      <a:pt x="6" y="295"/>
                    </a:lnTo>
                    <a:lnTo>
                      <a:pt x="212" y="0"/>
                    </a:lnTo>
                    <a:lnTo>
                      <a:pt x="212" y="328"/>
                    </a:lnTo>
                  </a:path>
                </a:pathLst>
              </a:custGeom>
              <a:solidFill>
                <a:srgbClr val="B2D8E5"/>
              </a:solidFill>
              <a:ln>
                <a:noFill/>
              </a:ln>
              <a:extLst/>
            </p:spPr>
            <p:txBody>
              <a:bodyPr/>
              <a:lstStyle/>
              <a:p>
                <a:pPr>
                  <a:defRPr/>
                </a:pPr>
                <a:endParaRPr lang="tr-TR">
                  <a:solidFill>
                    <a:srgbClr val="005BD3">
                      <a:lumMod val="40000"/>
                      <a:lumOff val="60000"/>
                    </a:srgbClr>
                  </a:solidFill>
                </a:endParaRPr>
              </a:p>
            </p:txBody>
          </p:sp>
          <p:sp>
            <p:nvSpPr>
              <p:cNvPr id="15373" name="Freeform 15"/>
              <p:cNvSpPr>
                <a:spLocks/>
              </p:cNvSpPr>
              <p:nvPr/>
            </p:nvSpPr>
            <p:spPr bwMode="auto">
              <a:xfrm>
                <a:off x="2101" y="1654"/>
                <a:ext cx="569" cy="731"/>
              </a:xfrm>
              <a:custGeom>
                <a:avLst/>
                <a:gdLst>
                  <a:gd name="T0" fmla="*/ 568 w 569"/>
                  <a:gd name="T1" fmla="*/ 730 h 731"/>
                  <a:gd name="T2" fmla="*/ 568 w 569"/>
                  <a:gd name="T3" fmla="*/ 0 h 731"/>
                  <a:gd name="T4" fmla="*/ 0 w 569"/>
                  <a:gd name="T5" fmla="*/ 0 h 731"/>
                  <a:gd name="T6" fmla="*/ 0 w 569"/>
                  <a:gd name="T7" fmla="*/ 730 h 731"/>
                  <a:gd name="T8" fmla="*/ 568 w 569"/>
                  <a:gd name="T9" fmla="*/ 730 h 731"/>
                  <a:gd name="T10" fmla="*/ 0 60000 65536"/>
                  <a:gd name="T11" fmla="*/ 0 60000 65536"/>
                  <a:gd name="T12" fmla="*/ 0 60000 65536"/>
                  <a:gd name="T13" fmla="*/ 0 60000 65536"/>
                  <a:gd name="T14" fmla="*/ 0 60000 65536"/>
                  <a:gd name="T15" fmla="*/ 0 w 569"/>
                  <a:gd name="T16" fmla="*/ 0 h 731"/>
                  <a:gd name="T17" fmla="*/ 569 w 569"/>
                  <a:gd name="T18" fmla="*/ 731 h 731"/>
                </a:gdLst>
                <a:ahLst/>
                <a:cxnLst>
                  <a:cxn ang="T10">
                    <a:pos x="T0" y="T1"/>
                  </a:cxn>
                  <a:cxn ang="T11">
                    <a:pos x="T2" y="T3"/>
                  </a:cxn>
                  <a:cxn ang="T12">
                    <a:pos x="T4" y="T5"/>
                  </a:cxn>
                  <a:cxn ang="T13">
                    <a:pos x="T6" y="T7"/>
                  </a:cxn>
                  <a:cxn ang="T14">
                    <a:pos x="T8" y="T9"/>
                  </a:cxn>
                </a:cxnLst>
                <a:rect l="T15" t="T16" r="T17" b="T18"/>
                <a:pathLst>
                  <a:path w="569" h="731">
                    <a:moveTo>
                      <a:pt x="568" y="730"/>
                    </a:moveTo>
                    <a:lnTo>
                      <a:pt x="568" y="0"/>
                    </a:lnTo>
                    <a:lnTo>
                      <a:pt x="0" y="0"/>
                    </a:lnTo>
                    <a:lnTo>
                      <a:pt x="0" y="730"/>
                    </a:lnTo>
                    <a:lnTo>
                      <a:pt x="568" y="730"/>
                    </a:lnTo>
                  </a:path>
                </a:pathLst>
              </a:custGeom>
              <a:solidFill>
                <a:srgbClr val="B2D8E5"/>
              </a:solidFill>
              <a:ln>
                <a:noFill/>
              </a:ln>
              <a:extLst/>
            </p:spPr>
            <p:txBody>
              <a:bodyPr/>
              <a:lstStyle/>
              <a:p>
                <a:pPr>
                  <a:defRPr/>
                </a:pPr>
                <a:endParaRPr lang="tr-TR">
                  <a:solidFill>
                    <a:srgbClr val="005BD3">
                      <a:lumMod val="40000"/>
                      <a:lumOff val="60000"/>
                    </a:srgbClr>
                  </a:solidFill>
                </a:endParaRPr>
              </a:p>
            </p:txBody>
          </p:sp>
          <p:sp>
            <p:nvSpPr>
              <p:cNvPr id="196649" name="Rectangle 41"/>
              <p:cNvSpPr>
                <a:spLocks noChangeArrowheads="1"/>
              </p:cNvSpPr>
              <p:nvPr/>
            </p:nvSpPr>
            <p:spPr bwMode="auto">
              <a:xfrm>
                <a:off x="734" y="2053"/>
                <a:ext cx="1011" cy="327"/>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2800" b="1" dirty="0" err="1">
                    <a:solidFill>
                      <a:srgbClr val="005BD3">
                        <a:lumMod val="40000"/>
                        <a:lumOff val="60000"/>
                      </a:srgbClr>
                    </a:solidFill>
                    <a:effectLst>
                      <a:outerShdw blurRad="38100" dist="38100" dir="2700000" algn="tl">
                        <a:srgbClr val="000000"/>
                      </a:outerShdw>
                    </a:effectLst>
                    <a:cs typeface="Arial" charset="0"/>
                  </a:rPr>
                  <a:t>Sindirim</a:t>
                </a:r>
                <a:endParaRPr lang="en-US" sz="2800" b="1" dirty="0">
                  <a:solidFill>
                    <a:srgbClr val="005BD3">
                      <a:lumMod val="40000"/>
                      <a:lumOff val="60000"/>
                    </a:srgbClr>
                  </a:solidFill>
                  <a:effectLst>
                    <a:outerShdw blurRad="38100" dist="38100" dir="2700000" algn="tl">
                      <a:srgbClr val="000000"/>
                    </a:outerShdw>
                  </a:effectLst>
                  <a:cs typeface="Arial" charset="0"/>
                </a:endParaRPr>
              </a:p>
            </p:txBody>
          </p:sp>
          <p:sp>
            <p:nvSpPr>
              <p:cNvPr id="15375" name="Freeform 3"/>
              <p:cNvSpPr>
                <a:spLocks/>
              </p:cNvSpPr>
              <p:nvPr/>
            </p:nvSpPr>
            <p:spPr bwMode="auto">
              <a:xfrm>
                <a:off x="2100" y="2385"/>
                <a:ext cx="561" cy="1079"/>
              </a:xfrm>
              <a:custGeom>
                <a:avLst/>
                <a:gdLst>
                  <a:gd name="T0" fmla="*/ 434 w 569"/>
                  <a:gd name="T1" fmla="*/ 1078 h 1079"/>
                  <a:gd name="T2" fmla="*/ 528 w 569"/>
                  <a:gd name="T3" fmla="*/ 0 h 1079"/>
                  <a:gd name="T4" fmla="*/ 0 w 569"/>
                  <a:gd name="T5" fmla="*/ 0 h 1079"/>
                  <a:gd name="T6" fmla="*/ 103 w 569"/>
                  <a:gd name="T7" fmla="*/ 1078 h 1079"/>
                  <a:gd name="T8" fmla="*/ 434 w 569"/>
                  <a:gd name="T9" fmla="*/ 1078 h 1079"/>
                  <a:gd name="T10" fmla="*/ 0 60000 65536"/>
                  <a:gd name="T11" fmla="*/ 0 60000 65536"/>
                  <a:gd name="T12" fmla="*/ 0 60000 65536"/>
                  <a:gd name="T13" fmla="*/ 0 60000 65536"/>
                  <a:gd name="T14" fmla="*/ 0 60000 65536"/>
                  <a:gd name="T15" fmla="*/ 0 w 569"/>
                  <a:gd name="T16" fmla="*/ 0 h 1079"/>
                  <a:gd name="T17" fmla="*/ 569 w 569"/>
                  <a:gd name="T18" fmla="*/ 1079 h 1079"/>
                </a:gdLst>
                <a:ahLst/>
                <a:cxnLst>
                  <a:cxn ang="T10">
                    <a:pos x="T0" y="T1"/>
                  </a:cxn>
                  <a:cxn ang="T11">
                    <a:pos x="T2" y="T3"/>
                  </a:cxn>
                  <a:cxn ang="T12">
                    <a:pos x="T4" y="T5"/>
                  </a:cxn>
                  <a:cxn ang="T13">
                    <a:pos x="T6" y="T7"/>
                  </a:cxn>
                  <a:cxn ang="T14">
                    <a:pos x="T8" y="T9"/>
                  </a:cxn>
                </a:cxnLst>
                <a:rect l="T15" t="T16" r="T17" b="T18"/>
                <a:pathLst>
                  <a:path w="569" h="1079">
                    <a:moveTo>
                      <a:pt x="465" y="1078"/>
                    </a:moveTo>
                    <a:lnTo>
                      <a:pt x="568" y="0"/>
                    </a:lnTo>
                    <a:lnTo>
                      <a:pt x="0" y="0"/>
                    </a:lnTo>
                    <a:lnTo>
                      <a:pt x="111" y="1078"/>
                    </a:lnTo>
                    <a:lnTo>
                      <a:pt x="465" y="1078"/>
                    </a:lnTo>
                  </a:path>
                </a:pathLst>
              </a:custGeom>
              <a:solidFill>
                <a:srgbClr val="FFCCCC"/>
              </a:solidFill>
              <a:ln>
                <a:noFill/>
              </a:ln>
              <a:extLst/>
            </p:spPr>
            <p:txBody>
              <a:bodyPr/>
              <a:lstStyle/>
              <a:p>
                <a:pPr>
                  <a:defRPr/>
                </a:pPr>
                <a:endParaRPr lang="tr-TR">
                  <a:solidFill>
                    <a:srgbClr val="005BD3">
                      <a:lumMod val="40000"/>
                      <a:lumOff val="60000"/>
                    </a:srgbClr>
                  </a:solidFill>
                </a:endParaRPr>
              </a:p>
            </p:txBody>
          </p:sp>
          <p:sp>
            <p:nvSpPr>
              <p:cNvPr id="196612" name="Rectangle 4"/>
              <p:cNvSpPr>
                <a:spLocks noChangeArrowheads="1"/>
              </p:cNvSpPr>
              <p:nvPr/>
            </p:nvSpPr>
            <p:spPr bwMode="auto">
              <a:xfrm>
                <a:off x="839" y="1117"/>
                <a:ext cx="813" cy="327"/>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2800" b="1" dirty="0" err="1">
                    <a:solidFill>
                      <a:srgbClr val="005BD3">
                        <a:lumMod val="40000"/>
                        <a:lumOff val="60000"/>
                      </a:srgbClr>
                    </a:solidFill>
                    <a:effectLst>
                      <a:outerShdw blurRad="38100" dist="38100" dir="2700000" algn="tl">
                        <a:srgbClr val="000000"/>
                      </a:outerShdw>
                    </a:effectLst>
                    <a:cs typeface="Arial" charset="0"/>
                  </a:rPr>
                  <a:t>Gözler</a:t>
                </a:r>
                <a:endParaRPr lang="en-US" sz="2800" b="1" dirty="0">
                  <a:solidFill>
                    <a:srgbClr val="005BD3">
                      <a:lumMod val="40000"/>
                      <a:lumOff val="60000"/>
                    </a:srgbClr>
                  </a:solidFill>
                  <a:effectLst>
                    <a:outerShdw blurRad="38100" dist="38100" dir="2700000" algn="tl">
                      <a:srgbClr val="000000"/>
                    </a:outerShdw>
                  </a:effectLst>
                  <a:cs typeface="Arial" charset="0"/>
                </a:endParaRPr>
              </a:p>
            </p:txBody>
          </p:sp>
          <p:sp>
            <p:nvSpPr>
              <p:cNvPr id="15377" name="Freeform 10"/>
              <p:cNvSpPr>
                <a:spLocks/>
              </p:cNvSpPr>
              <p:nvPr/>
            </p:nvSpPr>
            <p:spPr bwMode="auto">
              <a:xfrm>
                <a:off x="2669" y="1670"/>
                <a:ext cx="211" cy="708"/>
              </a:xfrm>
              <a:custGeom>
                <a:avLst/>
                <a:gdLst>
                  <a:gd name="T0" fmla="*/ 0 w 215"/>
                  <a:gd name="T1" fmla="*/ 328 h 708"/>
                  <a:gd name="T2" fmla="*/ 47 w 215"/>
                  <a:gd name="T3" fmla="*/ 422 h 708"/>
                  <a:gd name="T4" fmla="*/ 79 w 215"/>
                  <a:gd name="T5" fmla="*/ 707 h 708"/>
                  <a:gd name="T6" fmla="*/ 194 w 215"/>
                  <a:gd name="T7" fmla="*/ 707 h 708"/>
                  <a:gd name="T8" fmla="*/ 188 w 215"/>
                  <a:gd name="T9" fmla="*/ 295 h 708"/>
                  <a:gd name="T10" fmla="*/ 0 w 215"/>
                  <a:gd name="T11" fmla="*/ 0 h 708"/>
                  <a:gd name="T12" fmla="*/ 0 60000 65536"/>
                  <a:gd name="T13" fmla="*/ 0 60000 65536"/>
                  <a:gd name="T14" fmla="*/ 0 60000 65536"/>
                  <a:gd name="T15" fmla="*/ 0 60000 65536"/>
                  <a:gd name="T16" fmla="*/ 0 60000 65536"/>
                  <a:gd name="T17" fmla="*/ 0 60000 65536"/>
                  <a:gd name="T18" fmla="*/ 0 w 215"/>
                  <a:gd name="T19" fmla="*/ 0 h 708"/>
                  <a:gd name="T20" fmla="*/ 215 w 215"/>
                  <a:gd name="T21" fmla="*/ 708 h 708"/>
                </a:gdLst>
                <a:ahLst/>
                <a:cxnLst>
                  <a:cxn ang="T12">
                    <a:pos x="T0" y="T1"/>
                  </a:cxn>
                  <a:cxn ang="T13">
                    <a:pos x="T2" y="T3"/>
                  </a:cxn>
                  <a:cxn ang="T14">
                    <a:pos x="T4" y="T5"/>
                  </a:cxn>
                  <a:cxn ang="T15">
                    <a:pos x="T6" y="T7"/>
                  </a:cxn>
                  <a:cxn ang="T16">
                    <a:pos x="T8" y="T9"/>
                  </a:cxn>
                  <a:cxn ang="T17">
                    <a:pos x="T10" y="T11"/>
                  </a:cxn>
                </a:cxnLst>
                <a:rect l="T18" t="T19" r="T20" b="T21"/>
                <a:pathLst>
                  <a:path w="215" h="708">
                    <a:moveTo>
                      <a:pt x="0" y="328"/>
                    </a:moveTo>
                    <a:lnTo>
                      <a:pt x="52" y="422"/>
                    </a:lnTo>
                    <a:lnTo>
                      <a:pt x="88" y="707"/>
                    </a:lnTo>
                    <a:lnTo>
                      <a:pt x="214" y="707"/>
                    </a:lnTo>
                    <a:lnTo>
                      <a:pt x="208" y="295"/>
                    </a:lnTo>
                    <a:lnTo>
                      <a:pt x="0" y="0"/>
                    </a:lnTo>
                  </a:path>
                </a:pathLst>
              </a:custGeom>
              <a:noFill/>
              <a:ln w="12700" cap="rnd">
                <a:solidFill>
                  <a:srgbClr val="000000"/>
                </a:solidFill>
                <a:round/>
                <a:headEnd type="none" w="sm" len="sm"/>
                <a:tailEnd type="none" w="sm" len="sm"/>
              </a:ln>
              <a:extLst/>
            </p:spPr>
            <p:txBody>
              <a:bodyPr/>
              <a:lstStyle/>
              <a:p>
                <a:pPr>
                  <a:defRPr/>
                </a:pPr>
                <a:endParaRPr lang="tr-TR">
                  <a:solidFill>
                    <a:srgbClr val="005BD3">
                      <a:lumMod val="40000"/>
                      <a:lumOff val="60000"/>
                    </a:srgbClr>
                  </a:solidFill>
                </a:endParaRPr>
              </a:p>
            </p:txBody>
          </p:sp>
          <p:sp>
            <p:nvSpPr>
              <p:cNvPr id="15378" name="Freeform 11"/>
              <p:cNvSpPr>
                <a:spLocks/>
              </p:cNvSpPr>
              <p:nvPr/>
            </p:nvSpPr>
            <p:spPr bwMode="auto">
              <a:xfrm>
                <a:off x="2148" y="979"/>
                <a:ext cx="460" cy="674"/>
              </a:xfrm>
              <a:custGeom>
                <a:avLst/>
                <a:gdLst>
                  <a:gd name="T0" fmla="*/ 475 w 456"/>
                  <a:gd name="T1" fmla="*/ 414 h 674"/>
                  <a:gd name="T2" fmla="*/ 471 w 456"/>
                  <a:gd name="T3" fmla="*/ 467 h 674"/>
                  <a:gd name="T4" fmla="*/ 456 w 456"/>
                  <a:gd name="T5" fmla="*/ 515 h 674"/>
                  <a:gd name="T6" fmla="*/ 435 w 456"/>
                  <a:gd name="T7" fmla="*/ 560 h 674"/>
                  <a:gd name="T8" fmla="*/ 404 w 456"/>
                  <a:gd name="T9" fmla="*/ 596 h 674"/>
                  <a:gd name="T10" fmla="*/ 369 w 456"/>
                  <a:gd name="T11" fmla="*/ 630 h 674"/>
                  <a:gd name="T12" fmla="*/ 331 w 456"/>
                  <a:gd name="T13" fmla="*/ 654 h 674"/>
                  <a:gd name="T14" fmla="*/ 284 w 456"/>
                  <a:gd name="T15" fmla="*/ 668 h 674"/>
                  <a:gd name="T16" fmla="*/ 239 w 456"/>
                  <a:gd name="T17" fmla="*/ 673 h 674"/>
                  <a:gd name="T18" fmla="*/ 193 w 456"/>
                  <a:gd name="T19" fmla="*/ 668 h 674"/>
                  <a:gd name="T20" fmla="*/ 146 w 456"/>
                  <a:gd name="T21" fmla="*/ 654 h 674"/>
                  <a:gd name="T22" fmla="*/ 106 w 456"/>
                  <a:gd name="T23" fmla="*/ 630 h 674"/>
                  <a:gd name="T24" fmla="*/ 73 w 456"/>
                  <a:gd name="T25" fmla="*/ 596 h 674"/>
                  <a:gd name="T26" fmla="*/ 40 w 456"/>
                  <a:gd name="T27" fmla="*/ 560 h 674"/>
                  <a:gd name="T28" fmla="*/ 20 w 456"/>
                  <a:gd name="T29" fmla="*/ 515 h 674"/>
                  <a:gd name="T30" fmla="*/ 4 w 456"/>
                  <a:gd name="T31" fmla="*/ 467 h 674"/>
                  <a:gd name="T32" fmla="*/ 0 w 456"/>
                  <a:gd name="T33" fmla="*/ 414 h 674"/>
                  <a:gd name="T34" fmla="*/ 0 w 456"/>
                  <a:gd name="T35" fmla="*/ 258 h 674"/>
                  <a:gd name="T36" fmla="*/ 4 w 456"/>
                  <a:gd name="T37" fmla="*/ 206 h 674"/>
                  <a:gd name="T38" fmla="*/ 20 w 456"/>
                  <a:gd name="T39" fmla="*/ 158 h 674"/>
                  <a:gd name="T40" fmla="*/ 40 w 456"/>
                  <a:gd name="T41" fmla="*/ 112 h 674"/>
                  <a:gd name="T42" fmla="*/ 73 w 456"/>
                  <a:gd name="T43" fmla="*/ 74 h 674"/>
                  <a:gd name="T44" fmla="*/ 106 w 456"/>
                  <a:gd name="T45" fmla="*/ 43 h 674"/>
                  <a:gd name="T46" fmla="*/ 146 w 456"/>
                  <a:gd name="T47" fmla="*/ 19 h 674"/>
                  <a:gd name="T48" fmla="*/ 193 w 456"/>
                  <a:gd name="T49" fmla="*/ 5 h 674"/>
                  <a:gd name="T50" fmla="*/ 239 w 456"/>
                  <a:gd name="T51" fmla="*/ 0 h 674"/>
                  <a:gd name="T52" fmla="*/ 284 w 456"/>
                  <a:gd name="T53" fmla="*/ 5 h 674"/>
                  <a:gd name="T54" fmla="*/ 331 w 456"/>
                  <a:gd name="T55" fmla="*/ 19 h 674"/>
                  <a:gd name="T56" fmla="*/ 369 w 456"/>
                  <a:gd name="T57" fmla="*/ 43 h 674"/>
                  <a:gd name="T58" fmla="*/ 404 w 456"/>
                  <a:gd name="T59" fmla="*/ 74 h 674"/>
                  <a:gd name="T60" fmla="*/ 435 w 456"/>
                  <a:gd name="T61" fmla="*/ 112 h 674"/>
                  <a:gd name="T62" fmla="*/ 456 w 456"/>
                  <a:gd name="T63" fmla="*/ 158 h 674"/>
                  <a:gd name="T64" fmla="*/ 471 w 456"/>
                  <a:gd name="T65" fmla="*/ 206 h 674"/>
                  <a:gd name="T66" fmla="*/ 475 w 456"/>
                  <a:gd name="T67" fmla="*/ 258 h 674"/>
                  <a:gd name="T68" fmla="*/ 475 w 456"/>
                  <a:gd name="T69" fmla="*/ 414 h 67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56"/>
                  <a:gd name="T106" fmla="*/ 0 h 674"/>
                  <a:gd name="T107" fmla="*/ 456 w 456"/>
                  <a:gd name="T108" fmla="*/ 674 h 67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56" h="674">
                    <a:moveTo>
                      <a:pt x="455" y="414"/>
                    </a:moveTo>
                    <a:lnTo>
                      <a:pt x="451" y="467"/>
                    </a:lnTo>
                    <a:lnTo>
                      <a:pt x="436" y="515"/>
                    </a:lnTo>
                    <a:lnTo>
                      <a:pt x="415" y="560"/>
                    </a:lnTo>
                    <a:lnTo>
                      <a:pt x="388" y="596"/>
                    </a:lnTo>
                    <a:lnTo>
                      <a:pt x="354" y="630"/>
                    </a:lnTo>
                    <a:lnTo>
                      <a:pt x="316" y="654"/>
                    </a:lnTo>
                    <a:lnTo>
                      <a:pt x="274" y="668"/>
                    </a:lnTo>
                    <a:lnTo>
                      <a:pt x="229" y="673"/>
                    </a:lnTo>
                    <a:lnTo>
                      <a:pt x="183" y="668"/>
                    </a:lnTo>
                    <a:lnTo>
                      <a:pt x="141" y="654"/>
                    </a:lnTo>
                    <a:lnTo>
                      <a:pt x="101" y="630"/>
                    </a:lnTo>
                    <a:lnTo>
                      <a:pt x="68" y="596"/>
                    </a:lnTo>
                    <a:lnTo>
                      <a:pt x="40" y="560"/>
                    </a:lnTo>
                    <a:lnTo>
                      <a:pt x="20" y="515"/>
                    </a:lnTo>
                    <a:lnTo>
                      <a:pt x="4" y="467"/>
                    </a:lnTo>
                    <a:lnTo>
                      <a:pt x="0" y="414"/>
                    </a:lnTo>
                    <a:lnTo>
                      <a:pt x="0" y="258"/>
                    </a:lnTo>
                    <a:lnTo>
                      <a:pt x="4" y="206"/>
                    </a:lnTo>
                    <a:lnTo>
                      <a:pt x="20" y="158"/>
                    </a:lnTo>
                    <a:lnTo>
                      <a:pt x="40" y="112"/>
                    </a:lnTo>
                    <a:lnTo>
                      <a:pt x="68" y="74"/>
                    </a:lnTo>
                    <a:lnTo>
                      <a:pt x="101" y="43"/>
                    </a:lnTo>
                    <a:lnTo>
                      <a:pt x="141" y="19"/>
                    </a:lnTo>
                    <a:lnTo>
                      <a:pt x="183" y="5"/>
                    </a:lnTo>
                    <a:lnTo>
                      <a:pt x="229" y="0"/>
                    </a:lnTo>
                    <a:lnTo>
                      <a:pt x="274" y="5"/>
                    </a:lnTo>
                    <a:lnTo>
                      <a:pt x="316" y="19"/>
                    </a:lnTo>
                    <a:lnTo>
                      <a:pt x="354" y="43"/>
                    </a:lnTo>
                    <a:lnTo>
                      <a:pt x="388" y="74"/>
                    </a:lnTo>
                    <a:lnTo>
                      <a:pt x="415" y="112"/>
                    </a:lnTo>
                    <a:lnTo>
                      <a:pt x="436" y="158"/>
                    </a:lnTo>
                    <a:lnTo>
                      <a:pt x="451" y="206"/>
                    </a:lnTo>
                    <a:lnTo>
                      <a:pt x="455" y="258"/>
                    </a:lnTo>
                    <a:lnTo>
                      <a:pt x="455" y="414"/>
                    </a:lnTo>
                  </a:path>
                </a:pathLst>
              </a:custGeom>
              <a:solidFill>
                <a:srgbClr val="FFD8CC"/>
              </a:solidFill>
              <a:ln>
                <a:noFill/>
              </a:ln>
              <a:extLst/>
            </p:spPr>
            <p:txBody>
              <a:bodyPr/>
              <a:lstStyle/>
              <a:p>
                <a:pPr>
                  <a:defRPr/>
                </a:pPr>
                <a:endParaRPr lang="tr-TR">
                  <a:solidFill>
                    <a:srgbClr val="005BD3">
                      <a:lumMod val="40000"/>
                      <a:lumOff val="60000"/>
                    </a:srgbClr>
                  </a:solidFill>
                </a:endParaRPr>
              </a:p>
            </p:txBody>
          </p:sp>
          <p:sp>
            <p:nvSpPr>
              <p:cNvPr id="15379" name="Freeform 13"/>
              <p:cNvSpPr>
                <a:spLocks/>
              </p:cNvSpPr>
              <p:nvPr/>
            </p:nvSpPr>
            <p:spPr bwMode="auto">
              <a:xfrm>
                <a:off x="2199" y="1251"/>
                <a:ext cx="173" cy="174"/>
              </a:xfrm>
              <a:custGeom>
                <a:avLst/>
                <a:gdLst>
                  <a:gd name="T0" fmla="*/ 137 w 176"/>
                  <a:gd name="T1" fmla="*/ 173 h 174"/>
                  <a:gd name="T2" fmla="*/ 160 w 176"/>
                  <a:gd name="T3" fmla="*/ 173 h 174"/>
                  <a:gd name="T4" fmla="*/ 160 w 176"/>
                  <a:gd name="T5" fmla="*/ 0 h 174"/>
                  <a:gd name="T6" fmla="*/ 0 w 176"/>
                  <a:gd name="T7" fmla="*/ 0 h 174"/>
                  <a:gd name="T8" fmla="*/ 0 w 176"/>
                  <a:gd name="T9" fmla="*/ 29 h 174"/>
                  <a:gd name="T10" fmla="*/ 137 w 176"/>
                  <a:gd name="T11" fmla="*/ 29 h 174"/>
                  <a:gd name="T12" fmla="*/ 137 w 176"/>
                  <a:gd name="T13" fmla="*/ 173 h 174"/>
                  <a:gd name="T14" fmla="*/ 0 60000 65536"/>
                  <a:gd name="T15" fmla="*/ 0 60000 65536"/>
                  <a:gd name="T16" fmla="*/ 0 60000 65536"/>
                  <a:gd name="T17" fmla="*/ 0 60000 65536"/>
                  <a:gd name="T18" fmla="*/ 0 60000 65536"/>
                  <a:gd name="T19" fmla="*/ 0 60000 65536"/>
                  <a:gd name="T20" fmla="*/ 0 60000 65536"/>
                  <a:gd name="T21" fmla="*/ 0 w 176"/>
                  <a:gd name="T22" fmla="*/ 0 h 174"/>
                  <a:gd name="T23" fmla="*/ 176 w 176"/>
                  <a:gd name="T24" fmla="*/ 174 h 1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6" h="174">
                    <a:moveTo>
                      <a:pt x="148" y="173"/>
                    </a:moveTo>
                    <a:lnTo>
                      <a:pt x="175" y="173"/>
                    </a:lnTo>
                    <a:lnTo>
                      <a:pt x="175" y="0"/>
                    </a:lnTo>
                    <a:lnTo>
                      <a:pt x="0" y="0"/>
                    </a:lnTo>
                    <a:lnTo>
                      <a:pt x="0" y="29"/>
                    </a:lnTo>
                    <a:lnTo>
                      <a:pt x="148" y="29"/>
                    </a:lnTo>
                    <a:lnTo>
                      <a:pt x="148" y="173"/>
                    </a:lnTo>
                  </a:path>
                </a:pathLst>
              </a:custGeom>
              <a:solidFill>
                <a:srgbClr val="000000"/>
              </a:solidFill>
              <a:ln>
                <a:noFill/>
              </a:ln>
              <a:extLst/>
            </p:spPr>
            <p:txBody>
              <a:bodyPr/>
              <a:lstStyle/>
              <a:p>
                <a:pPr>
                  <a:defRPr/>
                </a:pPr>
                <a:endParaRPr lang="tr-TR">
                  <a:solidFill>
                    <a:srgbClr val="005BD3">
                      <a:lumMod val="40000"/>
                      <a:lumOff val="60000"/>
                    </a:srgbClr>
                  </a:solidFill>
                </a:endParaRPr>
              </a:p>
            </p:txBody>
          </p:sp>
          <p:sp>
            <p:nvSpPr>
              <p:cNvPr id="15380" name="Freeform 14"/>
              <p:cNvSpPr>
                <a:spLocks/>
              </p:cNvSpPr>
              <p:nvPr/>
            </p:nvSpPr>
            <p:spPr bwMode="auto">
              <a:xfrm>
                <a:off x="2284" y="1519"/>
                <a:ext cx="147" cy="21"/>
              </a:xfrm>
              <a:custGeom>
                <a:avLst/>
                <a:gdLst>
                  <a:gd name="T0" fmla="*/ 134 w 150"/>
                  <a:gd name="T1" fmla="*/ 20 h 21"/>
                  <a:gd name="T2" fmla="*/ 134 w 150"/>
                  <a:gd name="T3" fmla="*/ 0 h 21"/>
                  <a:gd name="T4" fmla="*/ 0 w 150"/>
                  <a:gd name="T5" fmla="*/ 0 h 21"/>
                  <a:gd name="T6" fmla="*/ 0 w 150"/>
                  <a:gd name="T7" fmla="*/ 20 h 21"/>
                  <a:gd name="T8" fmla="*/ 134 w 150"/>
                  <a:gd name="T9" fmla="*/ 20 h 21"/>
                  <a:gd name="T10" fmla="*/ 0 60000 65536"/>
                  <a:gd name="T11" fmla="*/ 0 60000 65536"/>
                  <a:gd name="T12" fmla="*/ 0 60000 65536"/>
                  <a:gd name="T13" fmla="*/ 0 60000 65536"/>
                  <a:gd name="T14" fmla="*/ 0 60000 65536"/>
                  <a:gd name="T15" fmla="*/ 0 w 150"/>
                  <a:gd name="T16" fmla="*/ 0 h 21"/>
                  <a:gd name="T17" fmla="*/ 150 w 150"/>
                  <a:gd name="T18" fmla="*/ 21 h 21"/>
                </a:gdLst>
                <a:ahLst/>
                <a:cxnLst>
                  <a:cxn ang="T10">
                    <a:pos x="T0" y="T1"/>
                  </a:cxn>
                  <a:cxn ang="T11">
                    <a:pos x="T2" y="T3"/>
                  </a:cxn>
                  <a:cxn ang="T12">
                    <a:pos x="T4" y="T5"/>
                  </a:cxn>
                  <a:cxn ang="T13">
                    <a:pos x="T6" y="T7"/>
                  </a:cxn>
                  <a:cxn ang="T14">
                    <a:pos x="T8" y="T9"/>
                  </a:cxn>
                </a:cxnLst>
                <a:rect l="T15" t="T16" r="T17" b="T18"/>
                <a:pathLst>
                  <a:path w="150" h="21">
                    <a:moveTo>
                      <a:pt x="149" y="20"/>
                    </a:moveTo>
                    <a:lnTo>
                      <a:pt x="149" y="0"/>
                    </a:lnTo>
                    <a:lnTo>
                      <a:pt x="0" y="0"/>
                    </a:lnTo>
                    <a:lnTo>
                      <a:pt x="0" y="20"/>
                    </a:lnTo>
                    <a:lnTo>
                      <a:pt x="149" y="20"/>
                    </a:lnTo>
                  </a:path>
                </a:pathLst>
              </a:custGeom>
              <a:solidFill>
                <a:srgbClr val="000000"/>
              </a:solidFill>
              <a:ln>
                <a:noFill/>
              </a:ln>
              <a:extLst/>
            </p:spPr>
            <p:txBody>
              <a:bodyPr/>
              <a:lstStyle/>
              <a:p>
                <a:pPr>
                  <a:defRPr/>
                </a:pPr>
                <a:endParaRPr lang="tr-TR">
                  <a:solidFill>
                    <a:srgbClr val="005BD3">
                      <a:lumMod val="40000"/>
                      <a:lumOff val="60000"/>
                    </a:srgbClr>
                  </a:solidFill>
                </a:endParaRPr>
              </a:p>
            </p:txBody>
          </p:sp>
          <p:sp>
            <p:nvSpPr>
              <p:cNvPr id="15381" name="Freeform 16"/>
              <p:cNvSpPr>
                <a:spLocks/>
              </p:cNvSpPr>
              <p:nvPr/>
            </p:nvSpPr>
            <p:spPr bwMode="auto">
              <a:xfrm>
                <a:off x="2095" y="1661"/>
                <a:ext cx="561" cy="731"/>
              </a:xfrm>
              <a:custGeom>
                <a:avLst/>
                <a:gdLst>
                  <a:gd name="T0" fmla="*/ 528 w 569"/>
                  <a:gd name="T1" fmla="*/ 730 h 731"/>
                  <a:gd name="T2" fmla="*/ 528 w 569"/>
                  <a:gd name="T3" fmla="*/ 0 h 731"/>
                  <a:gd name="T4" fmla="*/ 0 w 569"/>
                  <a:gd name="T5" fmla="*/ 0 h 731"/>
                  <a:gd name="T6" fmla="*/ 0 w 569"/>
                  <a:gd name="T7" fmla="*/ 730 h 731"/>
                  <a:gd name="T8" fmla="*/ 528 w 569"/>
                  <a:gd name="T9" fmla="*/ 730 h 731"/>
                  <a:gd name="T10" fmla="*/ 0 60000 65536"/>
                  <a:gd name="T11" fmla="*/ 0 60000 65536"/>
                  <a:gd name="T12" fmla="*/ 0 60000 65536"/>
                  <a:gd name="T13" fmla="*/ 0 60000 65536"/>
                  <a:gd name="T14" fmla="*/ 0 60000 65536"/>
                  <a:gd name="T15" fmla="*/ 0 w 569"/>
                  <a:gd name="T16" fmla="*/ 0 h 731"/>
                  <a:gd name="T17" fmla="*/ 569 w 569"/>
                  <a:gd name="T18" fmla="*/ 731 h 731"/>
                </a:gdLst>
                <a:ahLst/>
                <a:cxnLst>
                  <a:cxn ang="T10">
                    <a:pos x="T0" y="T1"/>
                  </a:cxn>
                  <a:cxn ang="T11">
                    <a:pos x="T2" y="T3"/>
                  </a:cxn>
                  <a:cxn ang="T12">
                    <a:pos x="T4" y="T5"/>
                  </a:cxn>
                  <a:cxn ang="T13">
                    <a:pos x="T6" y="T7"/>
                  </a:cxn>
                  <a:cxn ang="T14">
                    <a:pos x="T8" y="T9"/>
                  </a:cxn>
                </a:cxnLst>
                <a:rect l="T15" t="T16" r="T17" b="T18"/>
                <a:pathLst>
                  <a:path w="569" h="731">
                    <a:moveTo>
                      <a:pt x="568" y="730"/>
                    </a:moveTo>
                    <a:lnTo>
                      <a:pt x="568" y="0"/>
                    </a:lnTo>
                    <a:lnTo>
                      <a:pt x="0" y="0"/>
                    </a:lnTo>
                    <a:lnTo>
                      <a:pt x="0" y="730"/>
                    </a:lnTo>
                    <a:lnTo>
                      <a:pt x="568" y="730"/>
                    </a:lnTo>
                  </a:path>
                </a:pathLst>
              </a:custGeom>
              <a:noFill/>
              <a:ln w="12700" cap="rnd">
                <a:solidFill>
                  <a:srgbClr val="000000"/>
                </a:solidFill>
                <a:round/>
                <a:headEnd type="none" w="sm" len="sm"/>
                <a:tailEnd type="none" w="sm" len="sm"/>
              </a:ln>
              <a:extLst/>
            </p:spPr>
            <p:txBody>
              <a:bodyPr/>
              <a:lstStyle/>
              <a:p>
                <a:pPr>
                  <a:defRPr/>
                </a:pPr>
                <a:endParaRPr lang="tr-TR">
                  <a:solidFill>
                    <a:srgbClr val="005BD3">
                      <a:lumMod val="40000"/>
                      <a:lumOff val="60000"/>
                    </a:srgbClr>
                  </a:solidFill>
                </a:endParaRPr>
              </a:p>
            </p:txBody>
          </p:sp>
          <p:sp>
            <p:nvSpPr>
              <p:cNvPr id="15382" name="Freeform 17"/>
              <p:cNvSpPr>
                <a:spLocks/>
              </p:cNvSpPr>
              <p:nvPr/>
            </p:nvSpPr>
            <p:spPr bwMode="auto">
              <a:xfrm>
                <a:off x="2095" y="2391"/>
                <a:ext cx="561" cy="721"/>
              </a:xfrm>
              <a:custGeom>
                <a:avLst/>
                <a:gdLst>
                  <a:gd name="T0" fmla="*/ 467 w 569"/>
                  <a:gd name="T1" fmla="*/ 720 h 721"/>
                  <a:gd name="T2" fmla="*/ 528 w 569"/>
                  <a:gd name="T3" fmla="*/ 0 h 721"/>
                  <a:gd name="T4" fmla="*/ 0 w 569"/>
                  <a:gd name="T5" fmla="*/ 0 h 721"/>
                  <a:gd name="T6" fmla="*/ 71 w 569"/>
                  <a:gd name="T7" fmla="*/ 720 h 721"/>
                  <a:gd name="T8" fmla="*/ 467 w 569"/>
                  <a:gd name="T9" fmla="*/ 720 h 721"/>
                  <a:gd name="T10" fmla="*/ 0 60000 65536"/>
                  <a:gd name="T11" fmla="*/ 0 60000 65536"/>
                  <a:gd name="T12" fmla="*/ 0 60000 65536"/>
                  <a:gd name="T13" fmla="*/ 0 60000 65536"/>
                  <a:gd name="T14" fmla="*/ 0 60000 65536"/>
                  <a:gd name="T15" fmla="*/ 0 w 569"/>
                  <a:gd name="T16" fmla="*/ 0 h 721"/>
                  <a:gd name="T17" fmla="*/ 569 w 569"/>
                  <a:gd name="T18" fmla="*/ 721 h 721"/>
                </a:gdLst>
                <a:ahLst/>
                <a:cxnLst>
                  <a:cxn ang="T10">
                    <a:pos x="T0" y="T1"/>
                  </a:cxn>
                  <a:cxn ang="T11">
                    <a:pos x="T2" y="T3"/>
                  </a:cxn>
                  <a:cxn ang="T12">
                    <a:pos x="T4" y="T5"/>
                  </a:cxn>
                  <a:cxn ang="T13">
                    <a:pos x="T6" y="T7"/>
                  </a:cxn>
                  <a:cxn ang="T14">
                    <a:pos x="T8" y="T9"/>
                  </a:cxn>
                </a:cxnLst>
                <a:rect l="T15" t="T16" r="T17" b="T18"/>
                <a:pathLst>
                  <a:path w="569" h="721">
                    <a:moveTo>
                      <a:pt x="502" y="720"/>
                    </a:moveTo>
                    <a:lnTo>
                      <a:pt x="568" y="0"/>
                    </a:lnTo>
                    <a:lnTo>
                      <a:pt x="0" y="0"/>
                    </a:lnTo>
                    <a:lnTo>
                      <a:pt x="76" y="720"/>
                    </a:lnTo>
                    <a:lnTo>
                      <a:pt x="502" y="720"/>
                    </a:lnTo>
                  </a:path>
                </a:pathLst>
              </a:custGeom>
              <a:solidFill>
                <a:srgbClr val="000000"/>
              </a:solidFill>
              <a:ln>
                <a:noFill/>
              </a:ln>
              <a:extLst/>
            </p:spPr>
            <p:txBody>
              <a:bodyPr/>
              <a:lstStyle/>
              <a:p>
                <a:pPr>
                  <a:defRPr/>
                </a:pPr>
                <a:endParaRPr lang="tr-TR">
                  <a:solidFill>
                    <a:srgbClr val="005BD3">
                      <a:lumMod val="40000"/>
                      <a:lumOff val="60000"/>
                    </a:srgbClr>
                  </a:solidFill>
                </a:endParaRPr>
              </a:p>
            </p:txBody>
          </p:sp>
          <p:sp>
            <p:nvSpPr>
              <p:cNvPr id="15383" name="Line 18"/>
              <p:cNvSpPr>
                <a:spLocks noChangeShapeType="1"/>
              </p:cNvSpPr>
              <p:nvPr/>
            </p:nvSpPr>
            <p:spPr bwMode="auto">
              <a:xfrm>
                <a:off x="2371" y="1661"/>
                <a:ext cx="0" cy="723"/>
              </a:xfrm>
              <a:prstGeom prst="line">
                <a:avLst/>
              </a:prstGeom>
              <a:noFill/>
              <a:ln w="12700">
                <a:solidFill>
                  <a:srgbClr val="000000"/>
                </a:solidFill>
                <a:round/>
                <a:headEnd type="none" w="sm" len="sm"/>
                <a:tailEnd type="none" w="sm" len="sm"/>
              </a:ln>
              <a:extLst/>
            </p:spPr>
            <p:txBody>
              <a:bodyPr wrap="none" anchor="ctr"/>
              <a:lstStyle/>
              <a:p>
                <a:pPr>
                  <a:defRPr/>
                </a:pPr>
                <a:endParaRPr lang="tr-TR">
                  <a:solidFill>
                    <a:srgbClr val="005BD3">
                      <a:lumMod val="40000"/>
                      <a:lumOff val="60000"/>
                    </a:srgbClr>
                  </a:solidFill>
                </a:endParaRPr>
              </a:p>
            </p:txBody>
          </p:sp>
          <p:sp>
            <p:nvSpPr>
              <p:cNvPr id="15384" name="Freeform 20"/>
              <p:cNvSpPr>
                <a:spLocks/>
              </p:cNvSpPr>
              <p:nvPr/>
            </p:nvSpPr>
            <p:spPr bwMode="auto">
              <a:xfrm>
                <a:off x="2045" y="3466"/>
                <a:ext cx="686" cy="255"/>
              </a:xfrm>
              <a:custGeom>
                <a:avLst/>
                <a:gdLst>
                  <a:gd name="T0" fmla="*/ 474 w 696"/>
                  <a:gd name="T1" fmla="*/ 0 h 255"/>
                  <a:gd name="T2" fmla="*/ 646 w 696"/>
                  <a:gd name="T3" fmla="*/ 168 h 255"/>
                  <a:gd name="T4" fmla="*/ 646 w 696"/>
                  <a:gd name="T5" fmla="*/ 254 h 255"/>
                  <a:gd name="T6" fmla="*/ 344 w 696"/>
                  <a:gd name="T7" fmla="*/ 254 h 255"/>
                  <a:gd name="T8" fmla="*/ 323 w 696"/>
                  <a:gd name="T9" fmla="*/ 94 h 255"/>
                  <a:gd name="T10" fmla="*/ 303 w 696"/>
                  <a:gd name="T11" fmla="*/ 254 h 255"/>
                  <a:gd name="T12" fmla="*/ 0 w 696"/>
                  <a:gd name="T13" fmla="*/ 254 h 255"/>
                  <a:gd name="T14" fmla="*/ 0 w 696"/>
                  <a:gd name="T15" fmla="*/ 168 h 255"/>
                  <a:gd name="T16" fmla="*/ 172 w 696"/>
                  <a:gd name="T17" fmla="*/ 0 h 255"/>
                  <a:gd name="T18" fmla="*/ 474 w 696"/>
                  <a:gd name="T19" fmla="*/ 0 h 25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6"/>
                  <a:gd name="T31" fmla="*/ 0 h 255"/>
                  <a:gd name="T32" fmla="*/ 696 w 696"/>
                  <a:gd name="T33" fmla="*/ 255 h 25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6" h="255">
                    <a:moveTo>
                      <a:pt x="509" y="0"/>
                    </a:moveTo>
                    <a:lnTo>
                      <a:pt x="695" y="168"/>
                    </a:lnTo>
                    <a:lnTo>
                      <a:pt x="695" y="254"/>
                    </a:lnTo>
                    <a:lnTo>
                      <a:pt x="369" y="254"/>
                    </a:lnTo>
                    <a:lnTo>
                      <a:pt x="348" y="94"/>
                    </a:lnTo>
                    <a:lnTo>
                      <a:pt x="326" y="254"/>
                    </a:lnTo>
                    <a:lnTo>
                      <a:pt x="0" y="254"/>
                    </a:lnTo>
                    <a:lnTo>
                      <a:pt x="0" y="168"/>
                    </a:lnTo>
                    <a:lnTo>
                      <a:pt x="186" y="0"/>
                    </a:lnTo>
                    <a:lnTo>
                      <a:pt x="509" y="0"/>
                    </a:lnTo>
                  </a:path>
                </a:pathLst>
              </a:custGeom>
              <a:noFill/>
              <a:ln w="12700" cap="rnd">
                <a:solidFill>
                  <a:srgbClr val="000000"/>
                </a:solidFill>
                <a:round/>
                <a:headEnd type="none" w="sm" len="sm"/>
                <a:tailEnd type="none" w="sm" len="sm"/>
              </a:ln>
              <a:extLst/>
            </p:spPr>
            <p:txBody>
              <a:bodyPr/>
              <a:lstStyle/>
              <a:p>
                <a:pPr>
                  <a:defRPr/>
                </a:pPr>
                <a:endParaRPr lang="tr-TR">
                  <a:solidFill>
                    <a:srgbClr val="005BD3">
                      <a:lumMod val="40000"/>
                      <a:lumOff val="60000"/>
                    </a:srgbClr>
                  </a:solidFill>
                </a:endParaRPr>
              </a:p>
            </p:txBody>
          </p:sp>
          <p:sp>
            <p:nvSpPr>
              <p:cNvPr id="15385" name="Freeform 22"/>
              <p:cNvSpPr>
                <a:spLocks/>
              </p:cNvSpPr>
              <p:nvPr/>
            </p:nvSpPr>
            <p:spPr bwMode="auto">
              <a:xfrm>
                <a:off x="1826" y="2363"/>
                <a:ext cx="228" cy="262"/>
              </a:xfrm>
              <a:custGeom>
                <a:avLst/>
                <a:gdLst>
                  <a:gd name="T0" fmla="*/ 91 w 232"/>
                  <a:gd name="T1" fmla="*/ 261 h 262"/>
                  <a:gd name="T2" fmla="*/ 91 w 232"/>
                  <a:gd name="T3" fmla="*/ 95 h 262"/>
                  <a:gd name="T4" fmla="*/ 156 w 232"/>
                  <a:gd name="T5" fmla="*/ 95 h 262"/>
                  <a:gd name="T6" fmla="*/ 156 w 232"/>
                  <a:gd name="T7" fmla="*/ 244 h 262"/>
                  <a:gd name="T8" fmla="*/ 181 w 232"/>
                  <a:gd name="T9" fmla="*/ 225 h 262"/>
                  <a:gd name="T10" fmla="*/ 196 w 232"/>
                  <a:gd name="T11" fmla="*/ 196 h 262"/>
                  <a:gd name="T12" fmla="*/ 208 w 232"/>
                  <a:gd name="T13" fmla="*/ 165 h 262"/>
                  <a:gd name="T14" fmla="*/ 211 w 232"/>
                  <a:gd name="T15" fmla="*/ 129 h 262"/>
                  <a:gd name="T16" fmla="*/ 209 w 232"/>
                  <a:gd name="T17" fmla="*/ 103 h 262"/>
                  <a:gd name="T18" fmla="*/ 203 w 232"/>
                  <a:gd name="T19" fmla="*/ 79 h 262"/>
                  <a:gd name="T20" fmla="*/ 194 w 232"/>
                  <a:gd name="T21" fmla="*/ 57 h 262"/>
                  <a:gd name="T22" fmla="*/ 183 w 232"/>
                  <a:gd name="T23" fmla="*/ 38 h 262"/>
                  <a:gd name="T24" fmla="*/ 166 w 232"/>
                  <a:gd name="T25" fmla="*/ 21 h 262"/>
                  <a:gd name="T26" fmla="*/ 145 w 232"/>
                  <a:gd name="T27" fmla="*/ 9 h 262"/>
                  <a:gd name="T28" fmla="*/ 129 w 232"/>
                  <a:gd name="T29" fmla="*/ 2 h 262"/>
                  <a:gd name="T30" fmla="*/ 106 w 232"/>
                  <a:gd name="T31" fmla="*/ 0 h 262"/>
                  <a:gd name="T32" fmla="*/ 84 w 232"/>
                  <a:gd name="T33" fmla="*/ 2 h 262"/>
                  <a:gd name="T34" fmla="*/ 66 w 232"/>
                  <a:gd name="T35" fmla="*/ 9 h 262"/>
                  <a:gd name="T36" fmla="*/ 46 w 232"/>
                  <a:gd name="T37" fmla="*/ 21 h 262"/>
                  <a:gd name="T38" fmla="*/ 29 w 232"/>
                  <a:gd name="T39" fmla="*/ 38 h 262"/>
                  <a:gd name="T40" fmla="*/ 19 w 232"/>
                  <a:gd name="T41" fmla="*/ 57 h 262"/>
                  <a:gd name="T42" fmla="*/ 8 w 232"/>
                  <a:gd name="T43" fmla="*/ 79 h 262"/>
                  <a:gd name="T44" fmla="*/ 2 w 232"/>
                  <a:gd name="T45" fmla="*/ 103 h 262"/>
                  <a:gd name="T46" fmla="*/ 0 w 232"/>
                  <a:gd name="T47" fmla="*/ 129 h 262"/>
                  <a:gd name="T48" fmla="*/ 2 w 232"/>
                  <a:gd name="T49" fmla="*/ 153 h 262"/>
                  <a:gd name="T50" fmla="*/ 8 w 232"/>
                  <a:gd name="T51" fmla="*/ 177 h 262"/>
                  <a:gd name="T52" fmla="*/ 17 w 232"/>
                  <a:gd name="T53" fmla="*/ 198 h 262"/>
                  <a:gd name="T54" fmla="*/ 29 w 232"/>
                  <a:gd name="T55" fmla="*/ 215 h 262"/>
                  <a:gd name="T56" fmla="*/ 39 w 232"/>
                  <a:gd name="T57" fmla="*/ 232 h 262"/>
                  <a:gd name="T58" fmla="*/ 56 w 232"/>
                  <a:gd name="T59" fmla="*/ 246 h 262"/>
                  <a:gd name="T60" fmla="*/ 75 w 232"/>
                  <a:gd name="T61" fmla="*/ 256 h 262"/>
                  <a:gd name="T62" fmla="*/ 91 w 232"/>
                  <a:gd name="T63" fmla="*/ 261 h 2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32"/>
                  <a:gd name="T97" fmla="*/ 0 h 262"/>
                  <a:gd name="T98" fmla="*/ 232 w 232"/>
                  <a:gd name="T99" fmla="*/ 262 h 26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32" h="262">
                    <a:moveTo>
                      <a:pt x="101" y="261"/>
                    </a:moveTo>
                    <a:lnTo>
                      <a:pt x="101" y="95"/>
                    </a:lnTo>
                    <a:lnTo>
                      <a:pt x="171" y="95"/>
                    </a:lnTo>
                    <a:lnTo>
                      <a:pt x="171" y="244"/>
                    </a:lnTo>
                    <a:lnTo>
                      <a:pt x="196" y="225"/>
                    </a:lnTo>
                    <a:lnTo>
                      <a:pt x="214" y="196"/>
                    </a:lnTo>
                    <a:lnTo>
                      <a:pt x="228" y="165"/>
                    </a:lnTo>
                    <a:lnTo>
                      <a:pt x="231" y="129"/>
                    </a:lnTo>
                    <a:lnTo>
                      <a:pt x="229" y="103"/>
                    </a:lnTo>
                    <a:lnTo>
                      <a:pt x="223" y="79"/>
                    </a:lnTo>
                    <a:lnTo>
                      <a:pt x="212" y="57"/>
                    </a:lnTo>
                    <a:lnTo>
                      <a:pt x="198" y="38"/>
                    </a:lnTo>
                    <a:lnTo>
                      <a:pt x="181" y="21"/>
                    </a:lnTo>
                    <a:lnTo>
                      <a:pt x="160" y="9"/>
                    </a:lnTo>
                    <a:lnTo>
                      <a:pt x="139" y="2"/>
                    </a:lnTo>
                    <a:lnTo>
                      <a:pt x="116" y="0"/>
                    </a:lnTo>
                    <a:lnTo>
                      <a:pt x="92" y="2"/>
                    </a:lnTo>
                    <a:lnTo>
                      <a:pt x="71" y="9"/>
                    </a:lnTo>
                    <a:lnTo>
                      <a:pt x="51" y="21"/>
                    </a:lnTo>
                    <a:lnTo>
                      <a:pt x="34" y="38"/>
                    </a:lnTo>
                    <a:lnTo>
                      <a:pt x="19" y="57"/>
                    </a:lnTo>
                    <a:lnTo>
                      <a:pt x="8" y="79"/>
                    </a:lnTo>
                    <a:lnTo>
                      <a:pt x="2" y="103"/>
                    </a:lnTo>
                    <a:lnTo>
                      <a:pt x="0" y="129"/>
                    </a:lnTo>
                    <a:lnTo>
                      <a:pt x="2" y="153"/>
                    </a:lnTo>
                    <a:lnTo>
                      <a:pt x="8" y="177"/>
                    </a:lnTo>
                    <a:lnTo>
                      <a:pt x="17" y="198"/>
                    </a:lnTo>
                    <a:lnTo>
                      <a:pt x="29" y="215"/>
                    </a:lnTo>
                    <a:lnTo>
                      <a:pt x="44" y="232"/>
                    </a:lnTo>
                    <a:lnTo>
                      <a:pt x="61" y="246"/>
                    </a:lnTo>
                    <a:lnTo>
                      <a:pt x="80" y="256"/>
                    </a:lnTo>
                    <a:lnTo>
                      <a:pt x="101" y="261"/>
                    </a:lnTo>
                  </a:path>
                </a:pathLst>
              </a:custGeom>
              <a:noFill/>
              <a:ln w="12700" cap="rnd">
                <a:solidFill>
                  <a:srgbClr val="000000"/>
                </a:solidFill>
                <a:round/>
                <a:headEnd type="none" w="sm" len="sm"/>
                <a:tailEnd type="none" w="sm" len="sm"/>
              </a:ln>
              <a:extLst/>
            </p:spPr>
            <p:txBody>
              <a:bodyPr/>
              <a:lstStyle/>
              <a:p>
                <a:pPr>
                  <a:defRPr/>
                </a:pPr>
                <a:endParaRPr lang="tr-TR">
                  <a:solidFill>
                    <a:srgbClr val="005BD3">
                      <a:lumMod val="40000"/>
                      <a:lumOff val="60000"/>
                    </a:srgbClr>
                  </a:solidFill>
                </a:endParaRPr>
              </a:p>
            </p:txBody>
          </p:sp>
          <p:sp>
            <p:nvSpPr>
              <p:cNvPr id="15386" name="Freeform 24"/>
              <p:cNvSpPr>
                <a:spLocks/>
              </p:cNvSpPr>
              <p:nvPr/>
            </p:nvSpPr>
            <p:spPr bwMode="auto">
              <a:xfrm>
                <a:off x="2717" y="2363"/>
                <a:ext cx="229" cy="262"/>
              </a:xfrm>
              <a:custGeom>
                <a:avLst/>
                <a:gdLst>
                  <a:gd name="T0" fmla="*/ 120 w 232"/>
                  <a:gd name="T1" fmla="*/ 261 h 262"/>
                  <a:gd name="T2" fmla="*/ 120 w 232"/>
                  <a:gd name="T3" fmla="*/ 95 h 262"/>
                  <a:gd name="T4" fmla="*/ 55 w 232"/>
                  <a:gd name="T5" fmla="*/ 95 h 262"/>
                  <a:gd name="T6" fmla="*/ 55 w 232"/>
                  <a:gd name="T7" fmla="*/ 244 h 262"/>
                  <a:gd name="T8" fmla="*/ 54 w 232"/>
                  <a:gd name="T9" fmla="*/ 244 h 262"/>
                  <a:gd name="T10" fmla="*/ 36 w 232"/>
                  <a:gd name="T11" fmla="*/ 225 h 262"/>
                  <a:gd name="T12" fmla="*/ 17 w 232"/>
                  <a:gd name="T13" fmla="*/ 196 h 262"/>
                  <a:gd name="T14" fmla="*/ 4 w 232"/>
                  <a:gd name="T15" fmla="*/ 165 h 262"/>
                  <a:gd name="T16" fmla="*/ 0 w 232"/>
                  <a:gd name="T17" fmla="*/ 129 h 262"/>
                  <a:gd name="T18" fmla="*/ 2 w 232"/>
                  <a:gd name="T19" fmla="*/ 103 h 262"/>
                  <a:gd name="T20" fmla="*/ 8 w 232"/>
                  <a:gd name="T21" fmla="*/ 79 h 262"/>
                  <a:gd name="T22" fmla="*/ 19 w 232"/>
                  <a:gd name="T23" fmla="*/ 57 h 262"/>
                  <a:gd name="T24" fmla="*/ 33 w 232"/>
                  <a:gd name="T25" fmla="*/ 38 h 262"/>
                  <a:gd name="T26" fmla="*/ 45 w 232"/>
                  <a:gd name="T27" fmla="*/ 21 h 262"/>
                  <a:gd name="T28" fmla="*/ 66 w 232"/>
                  <a:gd name="T29" fmla="*/ 9 h 262"/>
                  <a:gd name="T30" fmla="*/ 87 w 232"/>
                  <a:gd name="T31" fmla="*/ 2 h 262"/>
                  <a:gd name="T32" fmla="*/ 111 w 232"/>
                  <a:gd name="T33" fmla="*/ 0 h 262"/>
                  <a:gd name="T34" fmla="*/ 129 w 232"/>
                  <a:gd name="T35" fmla="*/ 2 h 262"/>
                  <a:gd name="T36" fmla="*/ 150 w 232"/>
                  <a:gd name="T37" fmla="*/ 9 h 262"/>
                  <a:gd name="T38" fmla="*/ 170 w 232"/>
                  <a:gd name="T39" fmla="*/ 21 h 262"/>
                  <a:gd name="T40" fmla="*/ 185 w 232"/>
                  <a:gd name="T41" fmla="*/ 38 h 262"/>
                  <a:gd name="T42" fmla="*/ 197 w 232"/>
                  <a:gd name="T43" fmla="*/ 57 h 262"/>
                  <a:gd name="T44" fmla="*/ 208 w 232"/>
                  <a:gd name="T45" fmla="*/ 79 h 262"/>
                  <a:gd name="T46" fmla="*/ 214 w 232"/>
                  <a:gd name="T47" fmla="*/ 103 h 262"/>
                  <a:gd name="T48" fmla="*/ 216 w 232"/>
                  <a:gd name="T49" fmla="*/ 129 h 262"/>
                  <a:gd name="T50" fmla="*/ 214 w 232"/>
                  <a:gd name="T51" fmla="*/ 153 h 262"/>
                  <a:gd name="T52" fmla="*/ 208 w 232"/>
                  <a:gd name="T53" fmla="*/ 177 h 262"/>
                  <a:gd name="T54" fmla="*/ 199 w 232"/>
                  <a:gd name="T55" fmla="*/ 198 h 262"/>
                  <a:gd name="T56" fmla="*/ 189 w 232"/>
                  <a:gd name="T57" fmla="*/ 215 h 262"/>
                  <a:gd name="T58" fmla="*/ 177 w 232"/>
                  <a:gd name="T59" fmla="*/ 232 h 262"/>
                  <a:gd name="T60" fmla="*/ 160 w 232"/>
                  <a:gd name="T61" fmla="*/ 246 h 262"/>
                  <a:gd name="T62" fmla="*/ 141 w 232"/>
                  <a:gd name="T63" fmla="*/ 256 h 262"/>
                  <a:gd name="T64" fmla="*/ 120 w 232"/>
                  <a:gd name="T65" fmla="*/ 261 h 2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2"/>
                  <a:gd name="T100" fmla="*/ 0 h 262"/>
                  <a:gd name="T101" fmla="*/ 232 w 232"/>
                  <a:gd name="T102" fmla="*/ 262 h 26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2" h="262">
                    <a:moveTo>
                      <a:pt x="130" y="261"/>
                    </a:moveTo>
                    <a:lnTo>
                      <a:pt x="130" y="95"/>
                    </a:lnTo>
                    <a:lnTo>
                      <a:pt x="60" y="95"/>
                    </a:lnTo>
                    <a:lnTo>
                      <a:pt x="60" y="244"/>
                    </a:lnTo>
                    <a:lnTo>
                      <a:pt x="59" y="244"/>
                    </a:lnTo>
                    <a:lnTo>
                      <a:pt x="36" y="225"/>
                    </a:lnTo>
                    <a:lnTo>
                      <a:pt x="17" y="196"/>
                    </a:lnTo>
                    <a:lnTo>
                      <a:pt x="4" y="165"/>
                    </a:lnTo>
                    <a:lnTo>
                      <a:pt x="0" y="129"/>
                    </a:lnTo>
                    <a:lnTo>
                      <a:pt x="2" y="103"/>
                    </a:lnTo>
                    <a:lnTo>
                      <a:pt x="8" y="79"/>
                    </a:lnTo>
                    <a:lnTo>
                      <a:pt x="19" y="57"/>
                    </a:lnTo>
                    <a:lnTo>
                      <a:pt x="33" y="38"/>
                    </a:lnTo>
                    <a:lnTo>
                      <a:pt x="50" y="21"/>
                    </a:lnTo>
                    <a:lnTo>
                      <a:pt x="71" y="9"/>
                    </a:lnTo>
                    <a:lnTo>
                      <a:pt x="92" y="2"/>
                    </a:lnTo>
                    <a:lnTo>
                      <a:pt x="116" y="0"/>
                    </a:lnTo>
                    <a:lnTo>
                      <a:pt x="139" y="2"/>
                    </a:lnTo>
                    <a:lnTo>
                      <a:pt x="160" y="9"/>
                    </a:lnTo>
                    <a:lnTo>
                      <a:pt x="180" y="21"/>
                    </a:lnTo>
                    <a:lnTo>
                      <a:pt x="197" y="38"/>
                    </a:lnTo>
                    <a:lnTo>
                      <a:pt x="212" y="57"/>
                    </a:lnTo>
                    <a:lnTo>
                      <a:pt x="223" y="79"/>
                    </a:lnTo>
                    <a:lnTo>
                      <a:pt x="229" y="103"/>
                    </a:lnTo>
                    <a:lnTo>
                      <a:pt x="231" y="129"/>
                    </a:lnTo>
                    <a:lnTo>
                      <a:pt x="229" y="153"/>
                    </a:lnTo>
                    <a:lnTo>
                      <a:pt x="223" y="177"/>
                    </a:lnTo>
                    <a:lnTo>
                      <a:pt x="214" y="198"/>
                    </a:lnTo>
                    <a:lnTo>
                      <a:pt x="202" y="215"/>
                    </a:lnTo>
                    <a:lnTo>
                      <a:pt x="187" y="232"/>
                    </a:lnTo>
                    <a:lnTo>
                      <a:pt x="170" y="246"/>
                    </a:lnTo>
                    <a:lnTo>
                      <a:pt x="151" y="256"/>
                    </a:lnTo>
                    <a:lnTo>
                      <a:pt x="130" y="261"/>
                    </a:lnTo>
                  </a:path>
                </a:pathLst>
              </a:custGeom>
              <a:noFill/>
              <a:ln w="12700" cap="rnd">
                <a:solidFill>
                  <a:srgbClr val="000000"/>
                </a:solidFill>
                <a:round/>
                <a:headEnd type="none" w="sm" len="sm"/>
                <a:tailEnd type="none" w="sm" len="sm"/>
              </a:ln>
              <a:extLst/>
            </p:spPr>
            <p:txBody>
              <a:bodyPr/>
              <a:lstStyle/>
              <a:p>
                <a:pPr>
                  <a:defRPr/>
                </a:pPr>
                <a:endParaRPr lang="tr-TR">
                  <a:solidFill>
                    <a:srgbClr val="005BD3">
                      <a:lumMod val="40000"/>
                      <a:lumOff val="60000"/>
                    </a:srgbClr>
                  </a:solidFill>
                </a:endParaRPr>
              </a:p>
            </p:txBody>
          </p:sp>
          <p:sp>
            <p:nvSpPr>
              <p:cNvPr id="15387" name="Freeform 25"/>
              <p:cNvSpPr>
                <a:spLocks/>
              </p:cNvSpPr>
              <p:nvPr/>
            </p:nvSpPr>
            <p:spPr bwMode="auto">
              <a:xfrm>
                <a:off x="2292" y="2408"/>
                <a:ext cx="175" cy="94"/>
              </a:xfrm>
              <a:custGeom>
                <a:avLst/>
                <a:gdLst>
                  <a:gd name="T0" fmla="*/ 166 w 177"/>
                  <a:gd name="T1" fmla="*/ 93 h 94"/>
                  <a:gd name="T2" fmla="*/ 166 w 177"/>
                  <a:gd name="T3" fmla="*/ 0 h 94"/>
                  <a:gd name="T4" fmla="*/ 0 w 177"/>
                  <a:gd name="T5" fmla="*/ 0 h 94"/>
                  <a:gd name="T6" fmla="*/ 0 w 177"/>
                  <a:gd name="T7" fmla="*/ 93 h 94"/>
                  <a:gd name="T8" fmla="*/ 166 w 177"/>
                  <a:gd name="T9" fmla="*/ 93 h 94"/>
                  <a:gd name="T10" fmla="*/ 0 60000 65536"/>
                  <a:gd name="T11" fmla="*/ 0 60000 65536"/>
                  <a:gd name="T12" fmla="*/ 0 60000 65536"/>
                  <a:gd name="T13" fmla="*/ 0 60000 65536"/>
                  <a:gd name="T14" fmla="*/ 0 60000 65536"/>
                  <a:gd name="T15" fmla="*/ 0 w 177"/>
                  <a:gd name="T16" fmla="*/ 0 h 94"/>
                  <a:gd name="T17" fmla="*/ 177 w 177"/>
                  <a:gd name="T18" fmla="*/ 94 h 94"/>
                </a:gdLst>
                <a:ahLst/>
                <a:cxnLst>
                  <a:cxn ang="T10">
                    <a:pos x="T0" y="T1"/>
                  </a:cxn>
                  <a:cxn ang="T11">
                    <a:pos x="T2" y="T3"/>
                  </a:cxn>
                  <a:cxn ang="T12">
                    <a:pos x="T4" y="T5"/>
                  </a:cxn>
                  <a:cxn ang="T13">
                    <a:pos x="T6" y="T7"/>
                  </a:cxn>
                  <a:cxn ang="T14">
                    <a:pos x="T8" y="T9"/>
                  </a:cxn>
                </a:cxnLst>
                <a:rect l="T15" t="T16" r="T17" b="T18"/>
                <a:pathLst>
                  <a:path w="177" h="94">
                    <a:moveTo>
                      <a:pt x="176" y="93"/>
                    </a:moveTo>
                    <a:lnTo>
                      <a:pt x="176" y="0"/>
                    </a:lnTo>
                    <a:lnTo>
                      <a:pt x="0" y="0"/>
                    </a:lnTo>
                    <a:lnTo>
                      <a:pt x="0" y="93"/>
                    </a:lnTo>
                    <a:lnTo>
                      <a:pt x="176" y="93"/>
                    </a:lnTo>
                  </a:path>
                </a:pathLst>
              </a:custGeom>
              <a:solidFill>
                <a:srgbClr val="F2A500"/>
              </a:solidFill>
              <a:ln>
                <a:noFill/>
              </a:ln>
              <a:extLst/>
            </p:spPr>
            <p:txBody>
              <a:bodyPr/>
              <a:lstStyle/>
              <a:p>
                <a:pPr>
                  <a:defRPr/>
                </a:pPr>
                <a:endParaRPr lang="tr-TR">
                  <a:solidFill>
                    <a:srgbClr val="005BD3">
                      <a:lumMod val="40000"/>
                      <a:lumOff val="60000"/>
                    </a:srgbClr>
                  </a:solidFill>
                </a:endParaRPr>
              </a:p>
            </p:txBody>
          </p:sp>
          <p:sp>
            <p:nvSpPr>
              <p:cNvPr id="15388" name="Line 38"/>
              <p:cNvSpPr>
                <a:spLocks noChangeShapeType="1"/>
              </p:cNvSpPr>
              <p:nvPr/>
            </p:nvSpPr>
            <p:spPr bwMode="auto">
              <a:xfrm>
                <a:off x="2380" y="1479"/>
                <a:ext cx="826" cy="1"/>
              </a:xfrm>
              <a:prstGeom prst="line">
                <a:avLst/>
              </a:prstGeom>
              <a:ln>
                <a:headEnd type="none" w="sm" len="sm"/>
                <a:tailEnd type="none" w="sm" len="sm"/>
              </a:ln>
            </p:spPr>
            <p:style>
              <a:lnRef idx="2">
                <a:schemeClr val="accent1"/>
              </a:lnRef>
              <a:fillRef idx="0">
                <a:schemeClr val="accent1"/>
              </a:fillRef>
              <a:effectRef idx="1">
                <a:schemeClr val="accent1"/>
              </a:effectRef>
              <a:fontRef idx="minor">
                <a:schemeClr val="tx1"/>
              </a:fontRef>
            </p:style>
            <p:txBody>
              <a:bodyPr wrap="none" anchor="ctr"/>
              <a:lstStyle/>
              <a:p>
                <a:pPr>
                  <a:defRPr/>
                </a:pPr>
                <a:endParaRPr lang="tr-TR">
                  <a:solidFill>
                    <a:srgbClr val="005BD3">
                      <a:lumMod val="40000"/>
                      <a:lumOff val="60000"/>
                    </a:srgbClr>
                  </a:solidFill>
                </a:endParaRPr>
              </a:p>
            </p:txBody>
          </p:sp>
          <p:sp>
            <p:nvSpPr>
              <p:cNvPr id="15389" name="Line 39"/>
              <p:cNvSpPr>
                <a:spLocks noChangeShapeType="1"/>
              </p:cNvSpPr>
              <p:nvPr/>
            </p:nvSpPr>
            <p:spPr bwMode="auto">
              <a:xfrm>
                <a:off x="1598" y="1344"/>
                <a:ext cx="625" cy="0"/>
              </a:xfrm>
              <a:prstGeom prst="line">
                <a:avLst/>
              </a:prstGeom>
              <a:ln>
                <a:headEnd type="none" w="sm" len="sm"/>
                <a:tailEnd type="none" w="sm" len="sm"/>
              </a:ln>
            </p:spPr>
            <p:style>
              <a:lnRef idx="2">
                <a:schemeClr val="accent1"/>
              </a:lnRef>
              <a:fillRef idx="0">
                <a:schemeClr val="accent1"/>
              </a:fillRef>
              <a:effectRef idx="1">
                <a:schemeClr val="accent1"/>
              </a:effectRef>
              <a:fontRef idx="minor">
                <a:schemeClr val="tx1"/>
              </a:fontRef>
            </p:style>
            <p:txBody>
              <a:bodyPr wrap="none" anchor="ctr"/>
              <a:lstStyle/>
              <a:p>
                <a:pPr>
                  <a:defRPr/>
                </a:pPr>
                <a:endParaRPr lang="tr-TR">
                  <a:solidFill>
                    <a:srgbClr val="005BD3">
                      <a:lumMod val="40000"/>
                      <a:lumOff val="60000"/>
                    </a:srgbClr>
                  </a:solidFill>
                </a:endParaRPr>
              </a:p>
            </p:txBody>
          </p:sp>
          <p:sp>
            <p:nvSpPr>
              <p:cNvPr id="15390" name="Line 40"/>
              <p:cNvSpPr>
                <a:spLocks noChangeShapeType="1"/>
              </p:cNvSpPr>
              <p:nvPr/>
            </p:nvSpPr>
            <p:spPr bwMode="auto">
              <a:xfrm flipH="1" flipV="1">
                <a:off x="1598" y="3113"/>
                <a:ext cx="866" cy="190"/>
              </a:xfrm>
              <a:prstGeom prst="line">
                <a:avLst/>
              </a:prstGeom>
              <a:ln>
                <a:headEnd type="none" w="sm" len="sm"/>
                <a:tailEnd type="none" w="sm" len="sm"/>
              </a:ln>
            </p:spPr>
            <p:style>
              <a:lnRef idx="2">
                <a:schemeClr val="accent1"/>
              </a:lnRef>
              <a:fillRef idx="0">
                <a:schemeClr val="accent1"/>
              </a:fillRef>
              <a:effectRef idx="1">
                <a:schemeClr val="accent1"/>
              </a:effectRef>
              <a:fontRef idx="minor">
                <a:schemeClr val="tx1"/>
              </a:fontRef>
            </p:style>
            <p:txBody>
              <a:bodyPr wrap="none" anchor="ctr"/>
              <a:lstStyle/>
              <a:p>
                <a:pPr>
                  <a:defRPr/>
                </a:pPr>
                <a:endParaRPr lang="tr-TR">
                  <a:solidFill>
                    <a:srgbClr val="005BD3">
                      <a:lumMod val="40000"/>
                      <a:lumOff val="60000"/>
                    </a:srgbClr>
                  </a:solidFill>
                </a:endParaRPr>
              </a:p>
            </p:txBody>
          </p:sp>
          <p:sp>
            <p:nvSpPr>
              <p:cNvPr id="15391" name="Line 42"/>
              <p:cNvSpPr>
                <a:spLocks noChangeShapeType="1"/>
              </p:cNvSpPr>
              <p:nvPr/>
            </p:nvSpPr>
            <p:spPr bwMode="auto">
              <a:xfrm flipV="1">
                <a:off x="1732" y="2251"/>
                <a:ext cx="581" cy="0"/>
              </a:xfrm>
              <a:prstGeom prst="line">
                <a:avLst/>
              </a:prstGeom>
              <a:ln>
                <a:headEnd type="none" w="sm" len="sm"/>
                <a:tailEnd type="none" w="sm" len="sm"/>
              </a:ln>
            </p:spPr>
            <p:style>
              <a:lnRef idx="2">
                <a:schemeClr val="accent1"/>
              </a:lnRef>
              <a:fillRef idx="0">
                <a:schemeClr val="accent1"/>
              </a:fillRef>
              <a:effectRef idx="1">
                <a:schemeClr val="accent1"/>
              </a:effectRef>
              <a:fontRef idx="minor">
                <a:schemeClr val="tx1"/>
              </a:fontRef>
            </p:style>
            <p:txBody>
              <a:bodyPr wrap="none" anchor="ctr"/>
              <a:lstStyle/>
              <a:p>
                <a:pPr>
                  <a:defRPr/>
                </a:pPr>
                <a:endParaRPr lang="tr-TR">
                  <a:solidFill>
                    <a:srgbClr val="005BD3">
                      <a:lumMod val="40000"/>
                      <a:lumOff val="60000"/>
                    </a:srgbClr>
                  </a:solidFill>
                </a:endParaRPr>
              </a:p>
            </p:txBody>
          </p:sp>
          <p:sp>
            <p:nvSpPr>
              <p:cNvPr id="196651" name="Rectangle 43"/>
              <p:cNvSpPr>
                <a:spLocks noChangeArrowheads="1"/>
              </p:cNvSpPr>
              <p:nvPr/>
            </p:nvSpPr>
            <p:spPr bwMode="auto">
              <a:xfrm>
                <a:off x="3296" y="2115"/>
                <a:ext cx="1301" cy="327"/>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2800" b="1" dirty="0" err="1">
                    <a:solidFill>
                      <a:srgbClr val="005BD3">
                        <a:lumMod val="40000"/>
                        <a:lumOff val="60000"/>
                      </a:srgbClr>
                    </a:solidFill>
                    <a:effectLst>
                      <a:outerShdw blurRad="38100" dist="38100" dir="2700000" algn="tl">
                        <a:srgbClr val="000000"/>
                      </a:outerShdw>
                    </a:effectLst>
                    <a:cs typeface="Arial" charset="0"/>
                  </a:rPr>
                  <a:t>Enjeksiyon</a:t>
                </a:r>
                <a:endParaRPr lang="en-US" sz="2800" b="1" dirty="0">
                  <a:solidFill>
                    <a:srgbClr val="005BD3">
                      <a:lumMod val="40000"/>
                      <a:lumOff val="60000"/>
                    </a:srgbClr>
                  </a:solidFill>
                  <a:effectLst>
                    <a:outerShdw blurRad="38100" dist="38100" dir="2700000" algn="tl">
                      <a:srgbClr val="000000"/>
                    </a:outerShdw>
                  </a:effectLst>
                  <a:cs typeface="Arial" charset="0"/>
                </a:endParaRPr>
              </a:p>
            </p:txBody>
          </p:sp>
          <p:sp>
            <p:nvSpPr>
              <p:cNvPr id="15393" name="Line 44"/>
              <p:cNvSpPr>
                <a:spLocks noChangeShapeType="1"/>
              </p:cNvSpPr>
              <p:nvPr/>
            </p:nvSpPr>
            <p:spPr bwMode="auto">
              <a:xfrm>
                <a:off x="2801" y="2295"/>
                <a:ext cx="539" cy="1"/>
              </a:xfrm>
              <a:prstGeom prst="line">
                <a:avLst/>
              </a:prstGeom>
              <a:ln>
                <a:headEnd type="none" w="sm" len="sm"/>
                <a:tailEnd type="none" w="sm" len="sm"/>
              </a:ln>
            </p:spPr>
            <p:style>
              <a:lnRef idx="2">
                <a:schemeClr val="accent1"/>
              </a:lnRef>
              <a:fillRef idx="0">
                <a:schemeClr val="accent1"/>
              </a:fillRef>
              <a:effectRef idx="1">
                <a:schemeClr val="accent1"/>
              </a:effectRef>
              <a:fontRef idx="minor">
                <a:schemeClr val="tx1"/>
              </a:fontRef>
            </p:style>
            <p:txBody>
              <a:bodyPr wrap="none" anchor="ctr"/>
              <a:lstStyle/>
              <a:p>
                <a:pPr>
                  <a:defRPr/>
                </a:pPr>
                <a:endParaRPr lang="tr-TR">
                  <a:solidFill>
                    <a:srgbClr val="005BD3">
                      <a:lumMod val="40000"/>
                      <a:lumOff val="60000"/>
                    </a:srgbClr>
                  </a:solidFill>
                </a:endParaRPr>
              </a:p>
            </p:txBody>
          </p:sp>
          <p:sp>
            <p:nvSpPr>
              <p:cNvPr id="196655" name="Text Box 47"/>
              <p:cNvSpPr txBox="1">
                <a:spLocks noChangeArrowheads="1"/>
              </p:cNvSpPr>
              <p:nvPr/>
            </p:nvSpPr>
            <p:spPr bwMode="auto">
              <a:xfrm>
                <a:off x="1139" y="2853"/>
                <a:ext cx="549" cy="596"/>
              </a:xfrm>
              <a:prstGeom prst="rect">
                <a:avLst/>
              </a:prstGeom>
              <a:noFill/>
              <a:ln w="9525">
                <a:noFill/>
                <a:miter lim="800000"/>
                <a:headEnd/>
                <a:tailEnd/>
              </a:ln>
              <a:effectLst/>
            </p:spPr>
            <p:txBody>
              <a:bodyPr>
                <a:spAutoFit/>
              </a:bodyPr>
              <a:lstStyle/>
              <a:p>
                <a:pPr eaLnBrk="0" hangingPunct="0">
                  <a:defRPr/>
                </a:pPr>
                <a:r>
                  <a:rPr lang="en-US" sz="2800" b="1" dirty="0" err="1">
                    <a:solidFill>
                      <a:srgbClr val="005BD3">
                        <a:lumMod val="40000"/>
                        <a:lumOff val="60000"/>
                      </a:srgbClr>
                    </a:solidFill>
                    <a:effectLst>
                      <a:outerShdw blurRad="38100" dist="38100" dir="2700000" algn="tl">
                        <a:srgbClr val="000000"/>
                      </a:outerShdw>
                    </a:effectLst>
                    <a:latin typeface="Times New Roman" pitchFamily="18" charset="0"/>
                  </a:rPr>
                  <a:t>Cilt</a:t>
                </a:r>
                <a:endParaRPr lang="en-US" sz="2800" b="1" dirty="0">
                  <a:solidFill>
                    <a:srgbClr val="005BD3">
                      <a:lumMod val="40000"/>
                      <a:lumOff val="60000"/>
                    </a:srgbClr>
                  </a:solidFill>
                  <a:effectLst>
                    <a:outerShdw blurRad="38100" dist="38100" dir="2700000" algn="tl">
                      <a:srgbClr val="000000"/>
                    </a:outerShdw>
                  </a:effectLst>
                  <a:latin typeface="Times New Roman" pitchFamily="18" charset="0"/>
                </a:endParaRPr>
              </a:p>
              <a:p>
                <a:pPr>
                  <a:defRPr/>
                </a:pPr>
                <a:endParaRPr lang="tr-TR" sz="2800" dirty="0">
                  <a:solidFill>
                    <a:srgbClr val="005BD3">
                      <a:lumMod val="40000"/>
                      <a:lumOff val="60000"/>
                    </a:srgbClr>
                  </a:solidFill>
                  <a:latin typeface="Times New Roman" pitchFamily="18" charset="0"/>
                </a:endParaRPr>
              </a:p>
            </p:txBody>
          </p:sp>
        </p:grpSp>
        <p:sp>
          <p:nvSpPr>
            <p:cNvPr id="3" name="Line 45"/>
            <p:cNvSpPr>
              <a:spLocks noChangeShapeType="1"/>
            </p:cNvSpPr>
            <p:nvPr/>
          </p:nvSpPr>
          <p:spPr bwMode="auto">
            <a:xfrm>
              <a:off x="4594225" y="5092700"/>
              <a:ext cx="0" cy="642938"/>
            </a:xfrm>
            <a:prstGeom prst="line">
              <a:avLst/>
            </a:prstGeom>
            <a:noFill/>
            <a:ln w="12700">
              <a:solidFill>
                <a:srgbClr val="000000"/>
              </a:solidFill>
              <a:round/>
              <a:headEnd type="none" w="sm" len="sm"/>
              <a:tailEnd type="none" w="sm" len="sm"/>
            </a:ln>
            <a:extLst/>
          </p:spPr>
          <p:txBody>
            <a:bodyPr wrap="none" anchor="ctr"/>
            <a:lstStyle/>
            <a:p>
              <a:pPr>
                <a:defRPr/>
              </a:pPr>
              <a:endParaRPr lang="tr-TR">
                <a:solidFill>
                  <a:srgbClr val="005BD3">
                    <a:lumMod val="40000"/>
                    <a:lumOff val="60000"/>
                  </a:srgbClr>
                </a:solidFill>
              </a:endParaRPr>
            </a:p>
          </p:txBody>
        </p:sp>
      </p:grpSp>
    </p:spTree>
    <p:extLst>
      <p:ext uri="{BB962C8B-B14F-4D97-AF65-F5344CB8AC3E}">
        <p14:creationId xmlns:p14="http://schemas.microsoft.com/office/powerpoint/2010/main" xmlns="" val="2237472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68313" y="981075"/>
            <a:ext cx="8229600" cy="4751388"/>
          </a:xfrm>
        </p:spPr>
        <p:txBody>
          <a:bodyPr>
            <a:normAutofit lnSpcReduction="10000"/>
          </a:bodyPr>
          <a:lstStyle/>
          <a:p>
            <a:pPr algn="just" eaLnBrk="1" hangingPunct="1">
              <a:lnSpc>
                <a:spcPct val="90000"/>
              </a:lnSpc>
              <a:defRPr/>
            </a:pPr>
            <a:r>
              <a:rPr lang="tr-TR" sz="2400" dirty="0" smtClean="0">
                <a:latin typeface="Arial" pitchFamily="34" charset="0"/>
                <a:cs typeface="Arial" pitchFamily="34" charset="0"/>
              </a:rPr>
              <a:t>Solunum sistemi yoluyla alınan doz, maddenin havadaki miktarına ve kişinin kimyasal sahada kalma süresine bağlıdır. </a:t>
            </a:r>
          </a:p>
          <a:p>
            <a:pPr marL="64008" indent="0" algn="just" eaLnBrk="1" hangingPunct="1">
              <a:lnSpc>
                <a:spcPct val="90000"/>
              </a:lnSpc>
              <a:buNone/>
              <a:defRPr/>
            </a:pPr>
            <a:endParaRPr lang="tr-TR" sz="2400" dirty="0" smtClean="0">
              <a:latin typeface="Arial" pitchFamily="34" charset="0"/>
              <a:cs typeface="Arial" pitchFamily="34" charset="0"/>
            </a:endParaRPr>
          </a:p>
          <a:p>
            <a:pPr algn="just" eaLnBrk="1" hangingPunct="1">
              <a:lnSpc>
                <a:spcPct val="90000"/>
              </a:lnSpc>
              <a:defRPr/>
            </a:pPr>
            <a:r>
              <a:rPr lang="tr-TR" sz="2400" dirty="0" smtClean="0">
                <a:latin typeface="Arial" pitchFamily="34" charset="0"/>
                <a:cs typeface="Arial" pitchFamily="34" charset="0"/>
              </a:rPr>
              <a:t>Sıvı kimyasal savaş maddeleri cilt tarafından emilmek suretiyle ciltte tahriş ve yaralara sebep olurlar. </a:t>
            </a:r>
          </a:p>
          <a:p>
            <a:pPr algn="just" eaLnBrk="1" hangingPunct="1">
              <a:lnSpc>
                <a:spcPct val="90000"/>
              </a:lnSpc>
              <a:defRPr/>
            </a:pPr>
            <a:endParaRPr lang="tr-TR" sz="2400" dirty="0" smtClean="0">
              <a:latin typeface="Arial" pitchFamily="34" charset="0"/>
              <a:cs typeface="Arial" pitchFamily="34" charset="0"/>
            </a:endParaRPr>
          </a:p>
          <a:p>
            <a:pPr algn="just" eaLnBrk="1" hangingPunct="1">
              <a:lnSpc>
                <a:spcPct val="90000"/>
              </a:lnSpc>
              <a:defRPr/>
            </a:pPr>
            <a:r>
              <a:rPr lang="tr-TR" sz="2400" dirty="0" smtClean="0">
                <a:latin typeface="Arial" pitchFamily="34" charset="0"/>
                <a:cs typeface="Arial" pitchFamily="34" charset="0"/>
              </a:rPr>
              <a:t>Düşük dozda kirlenen arazilerde fazla süre kalındığı takdirde gerek solunum gerekse cilt tarafından fazla miktarda emilme olacağından zararlara sebep olurlar. </a:t>
            </a:r>
          </a:p>
          <a:p>
            <a:pPr algn="just" eaLnBrk="1" hangingPunct="1">
              <a:lnSpc>
                <a:spcPct val="90000"/>
              </a:lnSpc>
              <a:defRPr/>
            </a:pPr>
            <a:endParaRPr lang="tr-TR" sz="2400" dirty="0" smtClean="0">
              <a:latin typeface="Arial" pitchFamily="34" charset="0"/>
              <a:cs typeface="Arial" pitchFamily="34" charset="0"/>
            </a:endParaRPr>
          </a:p>
          <a:p>
            <a:pPr algn="just" eaLnBrk="1" hangingPunct="1">
              <a:lnSpc>
                <a:spcPct val="90000"/>
              </a:lnSpc>
              <a:defRPr/>
            </a:pPr>
            <a:r>
              <a:rPr lang="tr-TR" sz="2400" dirty="0" smtClean="0">
                <a:latin typeface="Arial" pitchFamily="34" charset="0"/>
                <a:cs typeface="Arial" pitchFamily="34" charset="0"/>
              </a:rPr>
              <a:t>Bazı kimyasal savaş maddeleri kalıcıdır. Bunların kalıcılığı fiziksel özelliklerine, hava şartlarına, arazinin, malzemenin ve teçhizatın tipine bağlıdır.</a:t>
            </a:r>
          </a:p>
          <a:p>
            <a:pPr eaLnBrk="1" hangingPunct="1">
              <a:lnSpc>
                <a:spcPct val="90000"/>
              </a:lnSpc>
              <a:defRPr/>
            </a:pPr>
            <a:endParaRPr lang="tr-TR" sz="2400" dirty="0" smtClean="0">
              <a:solidFill>
                <a:schemeClr val="accent5">
                  <a:lumMod val="40000"/>
                  <a:lumOff val="60000"/>
                </a:schemeClr>
              </a:solidFill>
            </a:endParaRPr>
          </a:p>
        </p:txBody>
      </p:sp>
    </p:spTree>
    <p:extLst>
      <p:ext uri="{BB962C8B-B14F-4D97-AF65-F5344CB8AC3E}">
        <p14:creationId xmlns:p14="http://schemas.microsoft.com/office/powerpoint/2010/main" xmlns="" val="3497491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29600" cy="1656184"/>
          </a:xfrm>
        </p:spPr>
        <p:txBody>
          <a:bodyPr>
            <a:normAutofit fontScale="90000"/>
          </a:bodyPr>
          <a:lstStyle/>
          <a:p>
            <a:pPr algn="ctr" eaLnBrk="0" hangingPunct="0">
              <a:defRPr/>
            </a:pPr>
            <a:r>
              <a:rPr lang="tr-TR" sz="31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KİMYASAL SAVAŞ MADDELERİNİ ETKİLEYEN</a:t>
            </a:r>
            <a:br>
              <a:rPr lang="tr-TR" sz="31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br>
            <a:r>
              <a:rPr lang="tr-TR" sz="31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METEOROLOJİK FAKTÖRLER</a:t>
            </a:r>
            <a:r>
              <a:rPr lang="tr-TR" sz="4400" b="1" dirty="0" smtClean="0">
                <a:solidFill>
                  <a:schemeClr val="accent1">
                    <a:lumMod val="60000"/>
                    <a:lumOff val="40000"/>
                  </a:schemeClr>
                </a:solidFill>
                <a:effectLst>
                  <a:outerShdw blurRad="38100" dist="38100" dir="2700000" algn="tl">
                    <a:srgbClr val="000000">
                      <a:alpha val="43137"/>
                    </a:srgbClr>
                  </a:outerShdw>
                </a:effectLst>
                <a:latin typeface="Calibri" pitchFamily="34" charset="0"/>
              </a:rPr>
              <a:t/>
            </a:r>
            <a:br>
              <a:rPr lang="tr-TR" sz="4400" b="1" dirty="0" smtClean="0">
                <a:solidFill>
                  <a:schemeClr val="accent1">
                    <a:lumMod val="60000"/>
                    <a:lumOff val="40000"/>
                  </a:schemeClr>
                </a:solidFill>
                <a:effectLst>
                  <a:outerShdw blurRad="38100" dist="38100" dir="2700000" algn="tl">
                    <a:srgbClr val="000000">
                      <a:alpha val="43137"/>
                    </a:srgbClr>
                  </a:outerShdw>
                </a:effectLst>
                <a:latin typeface="Calibri" pitchFamily="34" charset="0"/>
              </a:rPr>
            </a:br>
            <a:endParaRPr lang="tr-TR" dirty="0"/>
          </a:p>
        </p:txBody>
      </p:sp>
      <p:sp>
        <p:nvSpPr>
          <p:cNvPr id="3" name="2 İçerik Yer Tutucusu"/>
          <p:cNvSpPr>
            <a:spLocks noGrp="1"/>
          </p:cNvSpPr>
          <p:nvPr>
            <p:ph idx="1"/>
          </p:nvPr>
        </p:nvSpPr>
        <p:spPr/>
        <p:txBody>
          <a:bodyPr>
            <a:normAutofit lnSpcReduction="10000"/>
          </a:bodyPr>
          <a:lstStyle/>
          <a:p>
            <a:pPr eaLnBrk="0" hangingPunct="0">
              <a:buFont typeface="Wingdings" pitchFamily="2" charset="2"/>
              <a:buChar char="Ø"/>
              <a:tabLst>
                <a:tab pos="344488" algn="l"/>
              </a:tabLst>
              <a:defRPr/>
            </a:pPr>
            <a:r>
              <a:rPr lang="tr-TR" sz="2800" dirty="0" smtClean="0">
                <a:latin typeface="Arial" pitchFamily="34" charset="0"/>
                <a:cs typeface="Arial" pitchFamily="34" charset="0"/>
              </a:rPr>
              <a:t>Sıcaklık</a:t>
            </a:r>
          </a:p>
          <a:p>
            <a:pPr eaLnBrk="0" hangingPunct="0">
              <a:buFont typeface="Wingdings" pitchFamily="2" charset="2"/>
              <a:buChar char="Ø"/>
              <a:tabLst>
                <a:tab pos="344488" algn="l"/>
              </a:tabLst>
              <a:defRPr/>
            </a:pPr>
            <a:r>
              <a:rPr lang="tr-TR" sz="2800" dirty="0" smtClean="0">
                <a:latin typeface="Arial" pitchFamily="34" charset="0"/>
                <a:cs typeface="Arial" pitchFamily="34" charset="0"/>
              </a:rPr>
              <a:t> Rüzgar</a:t>
            </a:r>
          </a:p>
          <a:p>
            <a:pPr lvl="1" eaLnBrk="0" hangingPunct="0">
              <a:buFont typeface="Wingdings" pitchFamily="2" charset="2"/>
              <a:buChar char="Ø"/>
              <a:tabLst>
                <a:tab pos="344488" algn="l"/>
              </a:tabLst>
              <a:defRPr/>
            </a:pPr>
            <a:r>
              <a:rPr lang="tr-TR" sz="2800" dirty="0" smtClean="0">
                <a:latin typeface="Arial" pitchFamily="34" charset="0"/>
                <a:cs typeface="Arial" pitchFamily="34" charset="0"/>
              </a:rPr>
              <a:t>	 Hızı</a:t>
            </a:r>
          </a:p>
          <a:p>
            <a:pPr lvl="1" eaLnBrk="0" hangingPunct="0">
              <a:buFont typeface="Wingdings" pitchFamily="2" charset="2"/>
              <a:buChar char="Ø"/>
              <a:tabLst>
                <a:tab pos="344488" algn="l"/>
              </a:tabLst>
              <a:defRPr/>
            </a:pPr>
            <a:r>
              <a:rPr lang="tr-TR" sz="2800" dirty="0" smtClean="0">
                <a:latin typeface="Arial" pitchFamily="34" charset="0"/>
                <a:cs typeface="Arial" pitchFamily="34" charset="0"/>
              </a:rPr>
              <a:t>	 İstikameti</a:t>
            </a:r>
          </a:p>
          <a:p>
            <a:pPr eaLnBrk="0" hangingPunct="0">
              <a:buFont typeface="Wingdings" pitchFamily="2" charset="2"/>
              <a:buChar char="Ø"/>
              <a:tabLst>
                <a:tab pos="344488" algn="l"/>
              </a:tabLst>
              <a:defRPr/>
            </a:pPr>
            <a:r>
              <a:rPr lang="tr-TR" sz="2800" dirty="0" smtClean="0">
                <a:latin typeface="Arial" pitchFamily="34" charset="0"/>
                <a:cs typeface="Arial" pitchFamily="34" charset="0"/>
              </a:rPr>
              <a:t>Rutubet Ve Yağış</a:t>
            </a:r>
          </a:p>
          <a:p>
            <a:pPr eaLnBrk="0" hangingPunct="0">
              <a:buFont typeface="Wingdings" pitchFamily="2" charset="2"/>
              <a:buChar char="Ø"/>
              <a:tabLst>
                <a:tab pos="344488" algn="l"/>
              </a:tabLst>
              <a:defRPr/>
            </a:pPr>
            <a:r>
              <a:rPr lang="tr-TR" sz="2800" dirty="0" smtClean="0">
                <a:latin typeface="Arial" pitchFamily="34" charset="0"/>
                <a:cs typeface="Arial" pitchFamily="34" charset="0"/>
              </a:rPr>
              <a:t>Arazi</a:t>
            </a:r>
          </a:p>
          <a:p>
            <a:pPr lvl="1" eaLnBrk="0" hangingPunct="0">
              <a:buFont typeface="Wingdings" pitchFamily="2" charset="2"/>
              <a:buChar char="Ø"/>
              <a:tabLst>
                <a:tab pos="344488" algn="l"/>
              </a:tabLst>
              <a:defRPr/>
            </a:pPr>
            <a:r>
              <a:rPr lang="tr-TR" sz="2800" dirty="0" smtClean="0">
                <a:latin typeface="Arial" pitchFamily="34" charset="0"/>
                <a:cs typeface="Arial" pitchFamily="34" charset="0"/>
              </a:rPr>
              <a:t>	 Arazinin Şekli</a:t>
            </a:r>
          </a:p>
          <a:p>
            <a:pPr lvl="1" eaLnBrk="0" hangingPunct="0">
              <a:buFont typeface="Wingdings" pitchFamily="2" charset="2"/>
              <a:buChar char="Ø"/>
              <a:tabLst>
                <a:tab pos="344488" algn="l"/>
              </a:tabLst>
              <a:defRPr/>
            </a:pPr>
            <a:r>
              <a:rPr lang="tr-TR" sz="2800" dirty="0" smtClean="0">
                <a:latin typeface="Arial" pitchFamily="34" charset="0"/>
                <a:cs typeface="Arial" pitchFamily="34" charset="0"/>
              </a:rPr>
              <a:t>	 Ağaçlar Ve Bitkiler</a:t>
            </a:r>
          </a:p>
          <a:p>
            <a:pPr lvl="1" eaLnBrk="0" hangingPunct="0">
              <a:buFont typeface="Wingdings" pitchFamily="2" charset="2"/>
              <a:buChar char="Ø"/>
              <a:tabLst>
                <a:tab pos="344488" algn="l"/>
              </a:tabLst>
              <a:defRPr/>
            </a:pPr>
            <a:r>
              <a:rPr lang="tr-TR" sz="2800" dirty="0" smtClean="0">
                <a:latin typeface="Arial" pitchFamily="34" charset="0"/>
                <a:cs typeface="Arial" pitchFamily="34" charset="0"/>
              </a:rPr>
              <a:t>	 Toprak</a:t>
            </a:r>
          </a:p>
          <a:p>
            <a:pPr>
              <a:lnSpc>
                <a:spcPct val="110000"/>
              </a:lnSpc>
              <a:buFont typeface="Wingdings" pitchFamily="2" charset="2"/>
              <a:buChar char="v"/>
              <a:defRPr/>
            </a:pP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
          <p:cNvSpPr>
            <a:spLocks noGrp="1" noChangeArrowheads="1"/>
          </p:cNvSpPr>
          <p:nvPr>
            <p:ph idx="1"/>
          </p:nvPr>
        </p:nvSpPr>
        <p:spPr>
          <a:xfrm>
            <a:off x="467544" y="908720"/>
            <a:ext cx="8229600" cy="4572000"/>
          </a:xfrm>
        </p:spPr>
        <p:txBody>
          <a:bodyPr>
            <a:normAutofit/>
          </a:bodyPr>
          <a:lstStyle/>
          <a:p>
            <a:pPr algn="ctr" eaLnBrk="1" hangingPunct="1">
              <a:lnSpc>
                <a:spcPct val="80000"/>
              </a:lnSpc>
              <a:buFontTx/>
              <a:buNone/>
              <a:defRPr/>
            </a:pPr>
            <a:r>
              <a:rPr lang="tr-TR" sz="2800" b="1" dirty="0" smtClean="0">
                <a:solidFill>
                  <a:srgbClr val="FF0000"/>
                </a:solidFill>
              </a:rPr>
              <a:t>           </a:t>
            </a:r>
          </a:p>
          <a:p>
            <a:pPr algn="ctr" eaLnBrk="1" hangingPunct="1">
              <a:lnSpc>
                <a:spcPct val="80000"/>
              </a:lnSpc>
              <a:buFontTx/>
              <a:buNone/>
              <a:defRPr/>
            </a:pPr>
            <a:r>
              <a:rPr lang="tr-TR" sz="32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KİMYASALLARIN KALICILIK </a:t>
            </a:r>
          </a:p>
          <a:p>
            <a:pPr algn="ctr" eaLnBrk="1" hangingPunct="1">
              <a:lnSpc>
                <a:spcPct val="80000"/>
              </a:lnSpc>
              <a:buFontTx/>
              <a:buNone/>
              <a:defRPr/>
            </a:pPr>
            <a:r>
              <a:rPr lang="tr-TR" sz="32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rPr>
              <a:t>SÜRELERİ</a:t>
            </a:r>
            <a:endParaRPr lang="tr-TR" sz="2800" b="1" dirty="0" smtClean="0">
              <a:solidFill>
                <a:schemeClr val="accent1">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eaLnBrk="1" hangingPunct="1">
              <a:lnSpc>
                <a:spcPct val="80000"/>
              </a:lnSpc>
              <a:buFontTx/>
              <a:buNone/>
              <a:defRPr/>
            </a:pPr>
            <a:endParaRPr lang="tr-TR" sz="2000" b="1" dirty="0" smtClean="0">
              <a:solidFill>
                <a:schemeClr val="accent5">
                  <a:lumMod val="40000"/>
                  <a:lumOff val="60000"/>
                </a:schemeClr>
              </a:solidFill>
            </a:endParaRPr>
          </a:p>
          <a:p>
            <a:pPr eaLnBrk="1" hangingPunct="1">
              <a:lnSpc>
                <a:spcPct val="80000"/>
              </a:lnSpc>
              <a:buFontTx/>
              <a:buNone/>
              <a:defRPr/>
            </a:pPr>
            <a:endParaRPr lang="tr-TR" sz="2000" b="1" dirty="0" smtClean="0">
              <a:solidFill>
                <a:schemeClr val="accent5">
                  <a:lumMod val="40000"/>
                  <a:lumOff val="60000"/>
                </a:schemeClr>
              </a:solidFill>
            </a:endParaRPr>
          </a:p>
          <a:p>
            <a:pPr eaLnBrk="1" hangingPunct="1">
              <a:lnSpc>
                <a:spcPct val="80000"/>
              </a:lnSpc>
              <a:buFontTx/>
              <a:buNone/>
              <a:defRPr/>
            </a:pPr>
            <a:endParaRPr lang="tr-TR" sz="2000" b="1" dirty="0" smtClean="0">
              <a:solidFill>
                <a:schemeClr val="accent5">
                  <a:lumMod val="40000"/>
                  <a:lumOff val="60000"/>
                </a:schemeClr>
              </a:solidFill>
            </a:endParaRPr>
          </a:p>
          <a:p>
            <a:pPr eaLnBrk="1" hangingPunct="1">
              <a:lnSpc>
                <a:spcPct val="80000"/>
              </a:lnSpc>
              <a:buFontTx/>
              <a:buNone/>
              <a:defRPr/>
            </a:pPr>
            <a:r>
              <a:rPr lang="tr-TR" sz="1800" b="1" dirty="0" smtClean="0"/>
              <a:t>		                 10 C		      15 C		        -10 C	</a:t>
            </a:r>
          </a:p>
          <a:p>
            <a:pPr eaLnBrk="1" hangingPunct="1">
              <a:lnSpc>
                <a:spcPct val="80000"/>
              </a:lnSpc>
              <a:buFontTx/>
              <a:buNone/>
              <a:defRPr/>
            </a:pPr>
            <a:r>
              <a:rPr lang="tr-TR" sz="1800" b="1" dirty="0" smtClean="0"/>
              <a:t>	                       Yağışlı                      Güneşli                  Güneşli	</a:t>
            </a:r>
          </a:p>
          <a:p>
            <a:pPr eaLnBrk="1" hangingPunct="1">
              <a:lnSpc>
                <a:spcPct val="80000"/>
              </a:lnSpc>
              <a:buFontTx/>
              <a:buNone/>
              <a:defRPr/>
            </a:pPr>
            <a:r>
              <a:rPr lang="tr-TR" sz="1800" b="1" dirty="0" smtClean="0"/>
              <a:t>	                       </a:t>
            </a:r>
            <a:r>
              <a:rPr lang="tr-TR" sz="1800" b="1" u="sng" dirty="0" err="1" smtClean="0"/>
              <a:t>ort</a:t>
            </a:r>
            <a:r>
              <a:rPr lang="tr-TR" sz="1800" b="1" u="sng" dirty="0" smtClean="0"/>
              <a:t>. </a:t>
            </a:r>
            <a:r>
              <a:rPr lang="tr-TR" sz="1800" b="1" u="sng" dirty="0" err="1" smtClean="0"/>
              <a:t>rüz</a:t>
            </a:r>
            <a:r>
              <a:rPr lang="tr-TR" sz="1800" b="1" u="sng" dirty="0" smtClean="0"/>
              <a:t>.	                      </a:t>
            </a:r>
            <a:r>
              <a:rPr lang="tr-TR" sz="1800" b="1" u="sng" dirty="0" err="1" smtClean="0"/>
              <a:t>Hf</a:t>
            </a:r>
            <a:r>
              <a:rPr lang="tr-TR" sz="1800" b="1" u="sng" dirty="0" smtClean="0"/>
              <a:t>. </a:t>
            </a:r>
            <a:r>
              <a:rPr lang="tr-TR" sz="1800" b="1" u="sng" dirty="0" err="1" smtClean="0"/>
              <a:t>Rüz</a:t>
            </a:r>
            <a:r>
              <a:rPr lang="tr-TR" sz="1800" b="1" u="sng" dirty="0" smtClean="0"/>
              <a:t>                 </a:t>
            </a:r>
            <a:r>
              <a:rPr lang="tr-TR" sz="1800" b="1" u="sng" dirty="0" err="1" smtClean="0"/>
              <a:t>rüz.sız</a:t>
            </a:r>
            <a:r>
              <a:rPr lang="tr-TR" sz="1800" b="1" u="sng" dirty="0" smtClean="0"/>
              <a:t>, karlı</a:t>
            </a:r>
          </a:p>
          <a:p>
            <a:pPr eaLnBrk="1" hangingPunct="1">
              <a:lnSpc>
                <a:spcPct val="80000"/>
              </a:lnSpc>
              <a:buFontTx/>
              <a:buNone/>
              <a:defRPr/>
            </a:pPr>
            <a:r>
              <a:rPr lang="tr-TR" sz="1800" b="1" dirty="0" smtClean="0"/>
              <a:t>Sarin	              1/4-1sa.                     1/4-4sa.	        1-2 gün 	</a:t>
            </a:r>
          </a:p>
          <a:p>
            <a:pPr eaLnBrk="1" hangingPunct="1">
              <a:lnSpc>
                <a:spcPct val="80000"/>
              </a:lnSpc>
              <a:buFontTx/>
              <a:buNone/>
              <a:defRPr/>
            </a:pPr>
            <a:r>
              <a:rPr lang="tr-TR" sz="1800" b="1" dirty="0" smtClean="0"/>
              <a:t>VX		              1-12sa	                    3-21 gün	        1-16 hafta</a:t>
            </a:r>
          </a:p>
          <a:p>
            <a:pPr eaLnBrk="1" hangingPunct="1">
              <a:lnSpc>
                <a:spcPct val="80000"/>
              </a:lnSpc>
              <a:buFontTx/>
              <a:buNone/>
              <a:defRPr/>
            </a:pPr>
            <a:r>
              <a:rPr lang="tr-TR" sz="1800" b="1" dirty="0" smtClean="0"/>
              <a:t>Hardal	              12-48sa.	                    2-7   gün	        2-8   hafta</a:t>
            </a:r>
          </a:p>
          <a:p>
            <a:pPr eaLnBrk="1" hangingPunct="1">
              <a:lnSpc>
                <a:spcPct val="80000"/>
              </a:lnSpc>
              <a:buFontTx/>
              <a:buNone/>
              <a:defRPr/>
            </a:pPr>
            <a:r>
              <a:rPr lang="tr-TR" sz="1800" b="1" dirty="0" smtClean="0"/>
              <a:t>Fosgen	               Birkaç dk.	      Birkaç dk.              15-60 dk.</a:t>
            </a:r>
          </a:p>
          <a:p>
            <a:pPr eaLnBrk="1" hangingPunct="1">
              <a:lnSpc>
                <a:spcPct val="80000"/>
              </a:lnSpc>
              <a:buFontTx/>
              <a:buNone/>
              <a:defRPr/>
            </a:pPr>
            <a:r>
              <a:rPr lang="tr-TR" sz="1800" b="1" dirty="0" smtClean="0"/>
              <a:t>Siyanür	               Birkaç dk.	      Birkaç dk.              1-4 sa.</a:t>
            </a:r>
          </a:p>
        </p:txBody>
      </p:sp>
    </p:spTree>
    <p:extLst>
      <p:ext uri="{BB962C8B-B14F-4D97-AF65-F5344CB8AC3E}">
        <p14:creationId xmlns:p14="http://schemas.microsoft.com/office/powerpoint/2010/main" xmlns="" val="15718708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436</Words>
  <Application>Microsoft Office PowerPoint</Application>
  <PresentationFormat>Ekran Gösterisi (4:3)</PresentationFormat>
  <Paragraphs>223</Paragraphs>
  <Slides>26</Slides>
  <Notes>4</Notes>
  <HiddenSlides>0</HiddenSlides>
  <MMClips>0</MMClips>
  <ScaleCrop>false</ScaleCrop>
  <HeadingPairs>
    <vt:vector size="6" baseType="variant">
      <vt:variant>
        <vt:lpstr>Tema</vt:lpstr>
      </vt:variant>
      <vt:variant>
        <vt:i4>1</vt:i4>
      </vt:variant>
      <vt:variant>
        <vt:lpstr>Katıştırılmış OLE Hizmet Programları</vt:lpstr>
      </vt:variant>
      <vt:variant>
        <vt:i4>2</vt:i4>
      </vt:variant>
      <vt:variant>
        <vt:lpstr>Slayt Başlıkları</vt:lpstr>
      </vt:variant>
      <vt:variant>
        <vt:i4>26</vt:i4>
      </vt:variant>
    </vt:vector>
  </HeadingPairs>
  <TitlesOfParts>
    <vt:vector size="29" baseType="lpstr">
      <vt:lpstr>Canlı</vt:lpstr>
      <vt:lpstr>Grafik</vt:lpstr>
      <vt:lpstr>Image</vt:lpstr>
      <vt:lpstr>Slayt 1</vt:lpstr>
      <vt:lpstr>Slayt 2</vt:lpstr>
      <vt:lpstr>Slayt 3</vt:lpstr>
      <vt:lpstr>DÜNYA KİMYASAL MADDE  TÜKETİMİ</vt:lpstr>
      <vt:lpstr>KİMYASAL SAVAŞ MADDELERİ</vt:lpstr>
      <vt:lpstr>Slayt 6</vt:lpstr>
      <vt:lpstr>Slayt 7</vt:lpstr>
      <vt:lpstr>KİMYASAL SAVAŞ MADDELERİNİ ETKİLEYEN METEOROLOJİK FAKTÖRLER </vt:lpstr>
      <vt:lpstr>Slayt 9</vt:lpstr>
      <vt:lpstr>KİMYASAL OLAYLARIN BELİRTİLERİ</vt:lpstr>
      <vt:lpstr>Slayt 11</vt:lpstr>
      <vt:lpstr>Slayt 12</vt:lpstr>
      <vt:lpstr>Slayt 13</vt:lpstr>
      <vt:lpstr>Slayt 14</vt:lpstr>
      <vt:lpstr>Slayt 15</vt:lpstr>
      <vt:lpstr>Slayt 16</vt:lpstr>
      <vt:lpstr>Slayt 17</vt:lpstr>
      <vt:lpstr>Slayt 18</vt:lpstr>
      <vt:lpstr>Slayt 19</vt:lpstr>
      <vt:lpstr>Slayt 20</vt:lpstr>
      <vt:lpstr>KBRN KORUNMA ÖNLEMLERİ</vt:lpstr>
      <vt:lpstr>Slayt 22</vt:lpstr>
      <vt:lpstr>Slayt 23</vt:lpstr>
      <vt:lpstr>Slayt 24</vt:lpstr>
      <vt:lpstr>Slayt 25</vt:lpstr>
      <vt:lpstr>KİMYASAL OLAYLARA MÜDAHALE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huseyin murat merci mahmutoglu</dc:creator>
  <cp:lastModifiedBy>hp123</cp:lastModifiedBy>
  <cp:revision>35</cp:revision>
  <dcterms:created xsi:type="dcterms:W3CDTF">2014-08-04T06:32:08Z</dcterms:created>
  <dcterms:modified xsi:type="dcterms:W3CDTF">2016-04-13T06:55:28Z</dcterms:modified>
</cp:coreProperties>
</file>