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72" r:id="rId7"/>
    <p:sldId id="258" r:id="rId8"/>
    <p:sldId id="262" r:id="rId9"/>
    <p:sldId id="268" r:id="rId10"/>
    <p:sldId id="261" r:id="rId11"/>
    <p:sldId id="267" r:id="rId12"/>
    <p:sldId id="266" r:id="rId13"/>
    <p:sldId id="263" r:id="rId14"/>
    <p:sldId id="265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6585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531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5160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974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78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2175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163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3897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5389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3047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7261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5033-F82A-4839-AA92-1138E35696AC}" type="datetimeFigureOut">
              <a:rPr lang="tr-TR" smtClean="0"/>
              <a:pPr/>
              <a:t>23.09.2022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0A84C-AAD2-4B41-BF95-B00AA4B00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9988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Acil Serviste Dijital Hastane Süreçlerinin Uygulanması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261461"/>
            <a:ext cx="9144000" cy="1655762"/>
          </a:xfrm>
        </p:spPr>
        <p:txBody>
          <a:bodyPr>
            <a:normAutofit/>
          </a:bodyPr>
          <a:lstStyle/>
          <a:p>
            <a:r>
              <a:rPr lang="tr-TR" sz="3600" dirty="0" smtClean="0"/>
              <a:t>Op. Dr. Emrah DEMİRCİ</a:t>
            </a:r>
          </a:p>
          <a:p>
            <a:r>
              <a:rPr lang="tr-TR" sz="3600" dirty="0" smtClean="0"/>
              <a:t>Çanakkale Biga Devlet Hastanesi</a:t>
            </a:r>
            <a:endParaRPr lang="tr-TR" sz="3600" dirty="0"/>
          </a:p>
        </p:txBody>
      </p:sp>
    </p:spTree>
    <p:extLst>
      <p:ext uri="{BB962C8B-B14F-4D97-AF65-F5344CB8AC3E}">
        <p14:creationId xmlns="" xmlns:p14="http://schemas.microsoft.com/office/powerpoint/2010/main" val="24346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bigadh-bashekimlik\Desktop\triaj ö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848" y="138023"/>
            <a:ext cx="4443891" cy="6516803"/>
          </a:xfrm>
          <a:prstGeom prst="rect">
            <a:avLst/>
          </a:prstGeom>
          <a:noFill/>
        </p:spPr>
      </p:pic>
      <p:pic>
        <p:nvPicPr>
          <p:cNvPr id="2051" name="Picture 3" descr="C:\Users\bigadh-bashekimlik\Desktop\triaj a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583" y="146649"/>
            <a:ext cx="4428223" cy="6478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57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bigadh-bashekimlik\Desktop\vitaller 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754" y="1987060"/>
            <a:ext cx="10346061" cy="2259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27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bigadh-bashekimlik\Desktop\hekim o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507" y="573454"/>
            <a:ext cx="9441778" cy="5396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27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0" y="1311126"/>
            <a:ext cx="1053585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24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15" y="1426504"/>
            <a:ext cx="7736864" cy="441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5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Adaptasyon süreci ve karşılaşılan zorluklar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Yeni uygulamalar</a:t>
            </a:r>
          </a:p>
          <a:p>
            <a:r>
              <a:rPr lang="tr-TR" dirty="0" smtClean="0"/>
              <a:t>Benimseme sürecindeki zorluklar</a:t>
            </a:r>
          </a:p>
          <a:p>
            <a:r>
              <a:rPr lang="tr-TR" dirty="0" smtClean="0"/>
              <a:t>Zorlukların aşılması için yapılan çalışmalar</a:t>
            </a:r>
          </a:p>
          <a:p>
            <a:pPr lvl="1"/>
            <a:r>
              <a:rPr lang="tr-TR" dirty="0" smtClean="0"/>
              <a:t>Sistemsel-ekipman(açılan ekranların azaltılması-istasyon arttırılması)</a:t>
            </a:r>
          </a:p>
          <a:p>
            <a:pPr lvl="1"/>
            <a:r>
              <a:rPr lang="tr-TR" dirty="0" smtClean="0"/>
              <a:t>Saha ziyaretleri ve yapıcı düzenlemeler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39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bigadh-bashekimlik\Desktop\biga devl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93" y="310439"/>
            <a:ext cx="5255969" cy="3491934"/>
          </a:xfrm>
          <a:prstGeom prst="rect">
            <a:avLst/>
          </a:prstGeom>
          <a:noFill/>
        </p:spPr>
      </p:pic>
      <p:pic>
        <p:nvPicPr>
          <p:cNvPr id="4099" name="Picture 3" descr="C:\Users\bigadh-bashekimlik\Desktop\biga devl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3765" y="2503204"/>
            <a:ext cx="5357615" cy="401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50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98610" y="4422176"/>
            <a:ext cx="3709360" cy="2021756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sz="3600" dirty="0" smtClean="0"/>
              <a:t> TEŞEKKÜRLER</a:t>
            </a:r>
            <a:endParaRPr lang="tr-TR" sz="3600" dirty="0"/>
          </a:p>
        </p:txBody>
      </p:sp>
      <p:pic>
        <p:nvPicPr>
          <p:cNvPr id="6146" name="Picture 2" descr="C:\Users\bigadh-bashekimlik\Desktop\bigadevle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62" y="560717"/>
            <a:ext cx="7850037" cy="5887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9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Hastanemiz</a:t>
            </a:r>
          </a:p>
          <a:p>
            <a:r>
              <a:rPr lang="tr-TR" dirty="0" smtClean="0"/>
              <a:t>Nasıl başladık?</a:t>
            </a:r>
          </a:p>
          <a:p>
            <a:r>
              <a:rPr lang="tr-TR" dirty="0" smtClean="0"/>
              <a:t>Acil servis uygulamaları</a:t>
            </a:r>
          </a:p>
          <a:p>
            <a:r>
              <a:rPr lang="tr-TR" dirty="0" smtClean="0"/>
              <a:t>Adaptasyon süreci ve karşılaşılan zorluklar</a:t>
            </a:r>
          </a:p>
        </p:txBody>
      </p:sp>
    </p:spTree>
    <p:extLst>
      <p:ext uri="{BB962C8B-B14F-4D97-AF65-F5344CB8AC3E}">
        <p14:creationId xmlns="" xmlns:p14="http://schemas.microsoft.com/office/powerpoint/2010/main" val="19265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35" b="30864"/>
          <a:stretch/>
        </p:blipFill>
        <p:spPr bwMode="auto">
          <a:xfrm>
            <a:off x="467723" y="466062"/>
            <a:ext cx="7500446" cy="2634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pc17\Desktop\kuş bakışı.pn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73" y="3201446"/>
            <a:ext cx="6157420" cy="3484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0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 Servis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Günlük 200-300 acil servis hasta başvurusu</a:t>
            </a:r>
          </a:p>
          <a:p>
            <a:r>
              <a:rPr lang="tr-TR" dirty="0" smtClean="0"/>
              <a:t>1 poliklinik, 7 yataklı </a:t>
            </a:r>
            <a:r>
              <a:rPr lang="tr-TR" dirty="0" err="1" smtClean="0"/>
              <a:t>müşahade</a:t>
            </a:r>
            <a:r>
              <a:rPr lang="tr-TR" dirty="0" smtClean="0"/>
              <a:t> alanı, 1 </a:t>
            </a:r>
            <a:r>
              <a:rPr lang="tr-TR" dirty="0" err="1" smtClean="0"/>
              <a:t>resusitasyon</a:t>
            </a:r>
            <a:r>
              <a:rPr lang="tr-TR" dirty="0" smtClean="0"/>
              <a:t> odası</a:t>
            </a:r>
          </a:p>
          <a:p>
            <a:r>
              <a:rPr lang="tr-TR" dirty="0" smtClean="0"/>
              <a:t>2 hekim, 3 hemşire, 1 anestezi teknisyeni, 2 sekreter</a:t>
            </a:r>
          </a:p>
          <a:p>
            <a:r>
              <a:rPr lang="tr-TR" dirty="0" smtClean="0"/>
              <a:t>Acil servis hasta takip formu</a:t>
            </a:r>
          </a:p>
          <a:p>
            <a:r>
              <a:rPr lang="tr-TR" dirty="0" smtClean="0"/>
              <a:t>İlaç-hizmet kaçakları, olası yanlış barkod eşleştirmeleri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032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 başladık?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HIMSS TÜRKİYE ekibi ile diyalog oluşturuldu</a:t>
            </a:r>
            <a:endParaRPr lang="tr-TR" dirty="0"/>
          </a:p>
          <a:p>
            <a:r>
              <a:rPr lang="tr-TR" dirty="0" smtClean="0"/>
              <a:t>HIMSS komisyonu kuruldu</a:t>
            </a:r>
          </a:p>
          <a:p>
            <a:r>
              <a:rPr lang="tr-TR" dirty="0" smtClean="0"/>
              <a:t>Birimler ile bilgilendirme toplantıları yapıldı</a:t>
            </a:r>
          </a:p>
          <a:p>
            <a:r>
              <a:rPr lang="tr-TR" dirty="0" smtClean="0"/>
              <a:t>Gerekli şartlar sağlandı ve ekipmanlar tamamlandı</a:t>
            </a:r>
          </a:p>
          <a:p>
            <a:r>
              <a:rPr lang="tr-TR" dirty="0" smtClean="0"/>
              <a:t>Çoğulcu katılım ile hedefler belirlenerek yol alındı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381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55" y="905608"/>
            <a:ext cx="5341952" cy="527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13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Başlangı</a:t>
            </a:r>
            <a:r>
              <a:rPr lang="tr-TR" dirty="0"/>
              <a:t>ç</a:t>
            </a:r>
            <a:r>
              <a:rPr lang="tr-TR" dirty="0" smtClean="0"/>
              <a:t> (16.07.2021)</a:t>
            </a:r>
          </a:p>
          <a:p>
            <a:pPr lvl="1"/>
            <a:r>
              <a:rPr lang="tr-TR" dirty="0" smtClean="0"/>
              <a:t>Çanakkale için ilk</a:t>
            </a:r>
          </a:p>
          <a:p>
            <a:pPr lvl="1"/>
            <a:r>
              <a:rPr lang="tr-TR" dirty="0" smtClean="0"/>
              <a:t>Genç-dinamik ekip yapılanması, desteğin kesintisiz sürdürülmesi</a:t>
            </a:r>
          </a:p>
          <a:p>
            <a:pPr lvl="1"/>
            <a:r>
              <a:rPr lang="tr-TR" dirty="0" smtClean="0"/>
              <a:t>Öncülük</a:t>
            </a:r>
          </a:p>
          <a:p>
            <a:r>
              <a:rPr lang="tr-TR" dirty="0" err="1" smtClean="0"/>
              <a:t>Validasyon</a:t>
            </a:r>
            <a:r>
              <a:rPr lang="tr-TR" dirty="0" smtClean="0"/>
              <a:t> çalışmaları (20.08.2021-10.11.2021)</a:t>
            </a:r>
          </a:p>
          <a:p>
            <a:pPr lvl="1"/>
            <a:r>
              <a:rPr lang="tr-TR" dirty="0" smtClean="0"/>
              <a:t>Ekip çalışması ile zorlukların üstesinden gelinmesi</a:t>
            </a:r>
          </a:p>
          <a:p>
            <a:r>
              <a:rPr lang="tr-TR" dirty="0" err="1" smtClean="0"/>
              <a:t>Validasyon</a:t>
            </a:r>
            <a:r>
              <a:rPr lang="tr-TR" dirty="0" smtClean="0"/>
              <a:t> (10.11.2021)</a:t>
            </a:r>
          </a:p>
          <a:p>
            <a:r>
              <a:rPr lang="tr-TR" dirty="0" smtClean="0"/>
              <a:t>Daha sonra Ezine ve Yenice Devlet Hastanelerinde </a:t>
            </a:r>
            <a:r>
              <a:rPr lang="tr-TR" dirty="0" err="1" smtClean="0"/>
              <a:t>validasyon</a:t>
            </a:r>
            <a:r>
              <a:rPr lang="tr-TR" dirty="0" smtClean="0"/>
              <a:t> süreçlerinin tamamlanması</a:t>
            </a:r>
          </a:p>
          <a:p>
            <a:r>
              <a:rPr lang="tr-TR" dirty="0" smtClean="0"/>
              <a:t>Biga Devlet Hastanesi </a:t>
            </a:r>
            <a:r>
              <a:rPr lang="tr-TR" dirty="0" err="1" smtClean="0"/>
              <a:t>validasyon</a:t>
            </a:r>
            <a:r>
              <a:rPr lang="tr-TR" dirty="0" smtClean="0"/>
              <a:t> hazırlığı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952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 Servis Uygulamaları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Kapalı döngü ilaç sistemi (Birim doz </a:t>
            </a:r>
            <a:r>
              <a:rPr lang="tr-TR" dirty="0" err="1" smtClean="0"/>
              <a:t>barkodlama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Vital</a:t>
            </a:r>
            <a:r>
              <a:rPr lang="tr-TR" dirty="0" smtClean="0"/>
              <a:t> </a:t>
            </a:r>
            <a:r>
              <a:rPr lang="tr-TR" dirty="0" err="1" smtClean="0"/>
              <a:t>bugular</a:t>
            </a:r>
            <a:r>
              <a:rPr lang="tr-TR" dirty="0" smtClean="0"/>
              <a:t> ve hasta bilgilerinin elektronik ortama aktarılması</a:t>
            </a:r>
          </a:p>
          <a:p>
            <a:r>
              <a:rPr lang="tr-TR" dirty="0" smtClean="0"/>
              <a:t>Elektronik </a:t>
            </a:r>
            <a:r>
              <a:rPr lang="tr-TR" dirty="0" err="1" smtClean="0"/>
              <a:t>order</a:t>
            </a:r>
            <a:r>
              <a:rPr lang="tr-TR" dirty="0" smtClean="0"/>
              <a:t> (ilaç/ilaç dışı) ve hasta başı uygulama sırasında 5 doğrulama</a:t>
            </a:r>
          </a:p>
          <a:p>
            <a:r>
              <a:rPr lang="tr-TR" dirty="0" smtClean="0"/>
              <a:t>Tetkik istem sonrası doğrulama</a:t>
            </a:r>
          </a:p>
          <a:p>
            <a:r>
              <a:rPr lang="tr-TR" dirty="0" smtClean="0"/>
              <a:t>KKDS kullanımı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87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bigadh-bashekimlik\Desktop\çoklu ila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94749" y="-927570"/>
            <a:ext cx="2816864" cy="5007757"/>
          </a:xfrm>
          <a:prstGeom prst="rect">
            <a:avLst/>
          </a:prstGeom>
          <a:noFill/>
        </p:spPr>
      </p:pic>
      <p:pic>
        <p:nvPicPr>
          <p:cNvPr id="1027" name="Picture 3" descr="C:\Users\bigadh-bashekimlik\Desktop\ilaç t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5963" y="144403"/>
            <a:ext cx="2704022" cy="3605363"/>
          </a:xfrm>
          <a:prstGeom prst="rect">
            <a:avLst/>
          </a:prstGeom>
          <a:noFill/>
        </p:spPr>
      </p:pic>
      <p:pic>
        <p:nvPicPr>
          <p:cNvPr id="1028" name="Picture 4" descr="C:\Users\bigadh-bashekimlik\Desktop\ilaç te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7239" y="2115055"/>
            <a:ext cx="3026684" cy="4035579"/>
          </a:xfrm>
          <a:prstGeom prst="rect">
            <a:avLst/>
          </a:prstGeom>
          <a:noFill/>
        </p:spPr>
      </p:pic>
      <p:pic>
        <p:nvPicPr>
          <p:cNvPr id="1029" name="Picture 5" descr="C:\Users\bigadh-bashekimlik\Desktop\ilaç tek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099376" y="2382362"/>
            <a:ext cx="3730730" cy="497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1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215</Words>
  <Application>Microsoft Office PowerPoint</Application>
  <PresentationFormat>Özel</PresentationFormat>
  <Paragraphs>48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Teması</vt:lpstr>
      <vt:lpstr>Acil Serviste Dijital Hastane Süreçlerinin Uygulanması</vt:lpstr>
      <vt:lpstr>Sunum Planı</vt:lpstr>
      <vt:lpstr>Slayt 3</vt:lpstr>
      <vt:lpstr>Acil Servis</vt:lpstr>
      <vt:lpstr>Nasıl başladık?</vt:lpstr>
      <vt:lpstr>Slayt 6</vt:lpstr>
      <vt:lpstr>Slayt 7</vt:lpstr>
      <vt:lpstr>Acil Servis Uygulamaları</vt:lpstr>
      <vt:lpstr>Slayt 9</vt:lpstr>
      <vt:lpstr>Slayt 10</vt:lpstr>
      <vt:lpstr>Slayt 11</vt:lpstr>
      <vt:lpstr>Slayt 12</vt:lpstr>
      <vt:lpstr>Slayt 13</vt:lpstr>
      <vt:lpstr>Slayt 14</vt:lpstr>
      <vt:lpstr>Adaptasyon süreci ve karşılaşılan zorluklar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Acil Serviste Dijital Hastane Süreçlerinin Uygulanması</dc:title>
  <dc:creator>emrah demirci</dc:creator>
  <cp:lastModifiedBy>bigadh-bashekimlik</cp:lastModifiedBy>
  <cp:revision>20</cp:revision>
  <dcterms:created xsi:type="dcterms:W3CDTF">2022-09-14T19:19:20Z</dcterms:created>
  <dcterms:modified xsi:type="dcterms:W3CDTF">2022-09-23T06:10:32Z</dcterms:modified>
</cp:coreProperties>
</file>